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62" r:id="rId2"/>
    <p:sldId id="257" r:id="rId3"/>
    <p:sldId id="260" r:id="rId4"/>
    <p:sldId id="256" r:id="rId5"/>
    <p:sldId id="261" r:id="rId6"/>
    <p:sldId id="259" r:id="rId7"/>
    <p:sldId id="25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280" autoAdjust="0"/>
  </p:normalViewPr>
  <p:slideViewPr>
    <p:cSldViewPr snapToGrid="0">
      <p:cViewPr varScale="1">
        <p:scale>
          <a:sx n="68" d="100"/>
          <a:sy n="68" d="100"/>
        </p:scale>
        <p:origin x="1470" y="72"/>
      </p:cViewPr>
      <p:guideLst/>
    </p:cSldViewPr>
  </p:slideViewPr>
  <p:notesTextViewPr>
    <p:cViewPr>
      <p:scale>
        <a:sx n="1" d="1"/>
        <a:sy n="1" d="1"/>
      </p:scale>
      <p:origin x="0" y="-834"/>
    </p:cViewPr>
  </p:notesTextViewPr>
  <p:sorterViewPr>
    <p:cViewPr>
      <p:scale>
        <a:sx n="100" d="100"/>
        <a:sy n="100" d="100"/>
      </p:scale>
      <p:origin x="0" y="0"/>
    </p:cViewPr>
  </p:sorterViewPr>
  <p:notesViewPr>
    <p:cSldViewPr snapToGrid="0">
      <p:cViewPr>
        <p:scale>
          <a:sx n="110" d="100"/>
          <a:sy n="110" d="100"/>
        </p:scale>
        <p:origin x="636" y="-312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file:///C:\Users\Anthony\Documents\Documents\documents\papers\Trial%20changes.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128884726535438E-2"/>
          <c:y val="7.8207335363919425E-2"/>
          <c:w val="0.88446310790024008"/>
          <c:h val="0.84282959125814549"/>
        </c:manualLayout>
      </c:layout>
      <c:scatterChart>
        <c:scatterStyle val="lineMarker"/>
        <c:varyColors val="0"/>
        <c:ser>
          <c:idx val="0"/>
          <c:order val="0"/>
          <c:spPr>
            <a:ln w="25400" cap="rnd">
              <a:noFill/>
              <a:round/>
            </a:ln>
            <a:effectLst/>
          </c:spPr>
          <c:marker>
            <c:symbol val="circle"/>
            <c:size val="5"/>
            <c:spPr>
              <a:solidFill>
                <a:schemeClr val="accent1"/>
              </a:solidFill>
              <a:ln w="9525">
                <a:solidFill>
                  <a:schemeClr val="accent1"/>
                </a:solidFill>
              </a:ln>
              <a:effectLst/>
            </c:spPr>
          </c:marker>
          <c:xVal>
            <c:numRef>
              <c:f>Sheet2!$B$8:$L$8</c:f>
              <c:numCache>
                <c:formatCode>General</c:formatCode>
                <c:ptCount val="11"/>
                <c:pt idx="0">
                  <c:v>0</c:v>
                </c:pt>
                <c:pt idx="1">
                  <c:v>-2</c:v>
                </c:pt>
                <c:pt idx="2">
                  <c:v>11</c:v>
                </c:pt>
                <c:pt idx="3">
                  <c:v>6</c:v>
                </c:pt>
                <c:pt idx="4">
                  <c:v>-25</c:v>
                </c:pt>
                <c:pt idx="5">
                  <c:v>-46</c:v>
                </c:pt>
                <c:pt idx="6">
                  <c:v>-53</c:v>
                </c:pt>
                <c:pt idx="7">
                  <c:v>-26</c:v>
                </c:pt>
                <c:pt idx="8">
                  <c:v>-28</c:v>
                </c:pt>
                <c:pt idx="9">
                  <c:v>1</c:v>
                </c:pt>
                <c:pt idx="10">
                  <c:v>-61</c:v>
                </c:pt>
              </c:numCache>
            </c:numRef>
          </c:xVal>
          <c:yVal>
            <c:numRef>
              <c:f>Sheet2!$B$9:$L$9</c:f>
              <c:numCache>
                <c:formatCode>General</c:formatCode>
                <c:ptCount val="11"/>
                <c:pt idx="0">
                  <c:v>1.3</c:v>
                </c:pt>
                <c:pt idx="1">
                  <c:v>0.1</c:v>
                </c:pt>
                <c:pt idx="2">
                  <c:v>2</c:v>
                </c:pt>
                <c:pt idx="3">
                  <c:v>0.59</c:v>
                </c:pt>
                <c:pt idx="4">
                  <c:v>1.6</c:v>
                </c:pt>
                <c:pt idx="5">
                  <c:v>0.2</c:v>
                </c:pt>
                <c:pt idx="6">
                  <c:v>-0.46</c:v>
                </c:pt>
                <c:pt idx="7">
                  <c:v>-0.99</c:v>
                </c:pt>
                <c:pt idx="8">
                  <c:v>-1.22</c:v>
                </c:pt>
                <c:pt idx="9">
                  <c:v>0.05</c:v>
                </c:pt>
                <c:pt idx="10">
                  <c:v>-0.95</c:v>
                </c:pt>
              </c:numCache>
            </c:numRef>
          </c:yVal>
          <c:smooth val="0"/>
          <c:extLst>
            <c:ext xmlns:c16="http://schemas.microsoft.com/office/drawing/2014/chart" uri="{C3380CC4-5D6E-409C-BE32-E72D297353CC}">
              <c16:uniqueId val="{00000000-1649-443B-B350-6B34E3579CB1}"/>
            </c:ext>
          </c:extLst>
        </c:ser>
        <c:ser>
          <c:idx val="1"/>
          <c:order val="1"/>
          <c:tx>
            <c:strRef>
              <c:f>Sheet2!$B$7:$L$7</c:f>
              <c:strCache>
                <c:ptCount val="11"/>
                <c:pt idx="0">
                  <c:v>CAMELOT</c:v>
                </c:pt>
                <c:pt idx="1">
                  <c:v>A-Plus</c:v>
                </c:pt>
                <c:pt idx="2">
                  <c:v>A-Plus Px</c:v>
                </c:pt>
                <c:pt idx="3">
                  <c:v>ACTIVATE</c:v>
                </c:pt>
                <c:pt idx="4">
                  <c:v>REVERSAL-P</c:v>
                </c:pt>
                <c:pt idx="5">
                  <c:v>REVERSAL-A</c:v>
                </c:pt>
                <c:pt idx="6">
                  <c:v>ASTEROID</c:v>
                </c:pt>
                <c:pt idx="7">
                  <c:v>SATURN-A</c:v>
                </c:pt>
                <c:pt idx="8">
                  <c:v>SATURN-R</c:v>
                </c:pt>
                <c:pt idx="9">
                  <c:v>GLAGOV-C</c:v>
                </c:pt>
                <c:pt idx="10">
                  <c:v>GLAGOV-E</c:v>
                </c:pt>
              </c:strCache>
            </c:strRef>
          </c:tx>
          <c:spPr>
            <a:ln w="25400" cap="rnd">
              <a:noFill/>
              <a:round/>
            </a:ln>
            <a:effectLst/>
          </c:spPr>
          <c:marker>
            <c:symbol val="circle"/>
            <c:size val="5"/>
            <c:spPr>
              <a:solidFill>
                <a:schemeClr val="accent2"/>
              </a:solidFill>
              <a:ln w="127000">
                <a:solidFill>
                  <a:srgbClr val="FFFF00"/>
                </a:solidFill>
              </a:ln>
              <a:effectLst/>
            </c:spPr>
          </c:marker>
          <c:trendline>
            <c:spPr>
              <a:ln w="19050" cap="rnd">
                <a:solidFill>
                  <a:schemeClr val="accent2"/>
                </a:solidFill>
                <a:prstDash val="sysDot"/>
              </a:ln>
              <a:effectLst/>
            </c:spPr>
            <c:trendlineType val="log"/>
            <c:dispRSqr val="1"/>
            <c:dispEq val="1"/>
            <c:trendlineLbl>
              <c:layout>
                <c:manualLayout>
                  <c:x val="-0.24000415573053369"/>
                  <c:y val="3.0599300087489064E-2"/>
                </c:manualLayout>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trendline>
            <c:spPr>
              <a:ln w="19050" cap="rnd">
                <a:solidFill>
                  <a:schemeClr val="accent2"/>
                </a:solidFill>
                <a:prstDash val="sysDot"/>
              </a:ln>
              <a:effectLst/>
            </c:spPr>
            <c:trendlineType val="log"/>
            <c:dispRSqr val="0"/>
            <c:dispEq val="0"/>
          </c:trendline>
          <c:trendline>
            <c:spPr>
              <a:ln w="19050" cap="rnd">
                <a:solidFill>
                  <a:schemeClr val="accent2"/>
                </a:solidFill>
                <a:prstDash val="sysDot"/>
              </a:ln>
              <a:effectLst/>
            </c:spPr>
            <c:trendlineType val="log"/>
            <c:dispRSqr val="1"/>
            <c:dispEq val="1"/>
            <c:trendlineLbl>
              <c:layout>
                <c:manualLayout>
                  <c:x val="-0.16222637795275591"/>
                  <c:y val="6.4298264800233304E-2"/>
                </c:manualLayout>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trendline>
            <c:spPr>
              <a:ln w="63500" cap="rnd">
                <a:solidFill>
                  <a:srgbClr val="FFC000"/>
                </a:solidFill>
                <a:prstDash val="dash"/>
              </a:ln>
              <a:effectLst/>
            </c:spPr>
            <c:trendlineType val="poly"/>
            <c:order val="2"/>
            <c:dispRSqr val="1"/>
            <c:dispEq val="1"/>
            <c:trendlineLbl>
              <c:layout>
                <c:manualLayout>
                  <c:x val="0.16714692728848388"/>
                  <c:y val="-0.1112946988152177"/>
                </c:manualLayout>
              </c:layout>
              <c:tx>
                <c:rich>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en-US" sz="1600" b="1" baseline="0" dirty="0"/>
                      <a:t>y = 0.0004x</a:t>
                    </a:r>
                    <a:r>
                      <a:rPr lang="en-US" sz="1600" b="1" baseline="30000" dirty="0"/>
                      <a:t>2</a:t>
                    </a:r>
                    <a:r>
                      <a:rPr lang="en-US" sz="1600" b="1" baseline="0" dirty="0"/>
                      <a:t> </a:t>
                    </a:r>
                  </a:p>
                  <a:p>
                    <a:pPr>
                      <a:defRPr/>
                    </a:pPr>
                    <a:r>
                      <a:rPr lang="en-US" sz="1600" b="1" baseline="0" dirty="0"/>
                      <a:t>+ 0.0448x </a:t>
                    </a:r>
                  </a:p>
                  <a:p>
                    <a:pPr>
                      <a:defRPr/>
                    </a:pPr>
                    <a:r>
                      <a:rPr lang="en-US" sz="1600" b="1" baseline="0" dirty="0"/>
                      <a:t>+ 0.715</a:t>
                    </a:r>
                    <a:br>
                      <a:rPr lang="en-US" sz="1600" b="1" baseline="0" dirty="0"/>
                    </a:br>
                    <a:r>
                      <a:rPr lang="en-US" sz="1600" b="1" baseline="0" dirty="0"/>
                      <a:t>R² = 0.39</a:t>
                    </a:r>
                    <a:endParaRPr lang="en-US" sz="1600" b="1" dirty="0"/>
                  </a:p>
                </c:rich>
              </c:tx>
              <c:numFmt formatCode="General" sourceLinked="0"/>
              <c:spPr>
                <a:solidFill>
                  <a:srgbClr val="FFFFFF"/>
                </a:solid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trendline>
            <c:spPr>
              <a:ln w="53975" cap="rnd">
                <a:solidFill>
                  <a:schemeClr val="accent2"/>
                </a:solidFill>
                <a:prstDash val="sysDot"/>
              </a:ln>
              <a:effectLst/>
            </c:spPr>
            <c:trendlineType val="linear"/>
            <c:dispRSqr val="1"/>
            <c:dispEq val="1"/>
            <c:trendlineLbl>
              <c:layout>
                <c:manualLayout>
                  <c:x val="0.15946078644488307"/>
                  <c:y val="3.4998010135136294E-2"/>
                </c:manualLayout>
              </c:layout>
              <c:tx>
                <c:rich>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en-US" sz="1600" b="1" baseline="0" dirty="0"/>
                      <a:t>y = 0.0256x </a:t>
                    </a:r>
                  </a:p>
                  <a:p>
                    <a:pPr>
                      <a:defRPr/>
                    </a:pPr>
                    <a:r>
                      <a:rPr lang="en-US" sz="1600" b="1" baseline="0" dirty="0"/>
                      <a:t>+ 0.7217</a:t>
                    </a:r>
                    <a:br>
                      <a:rPr lang="en-US" sz="1600" b="1" baseline="0" dirty="0"/>
                    </a:br>
                    <a:r>
                      <a:rPr lang="en-US" sz="1600" b="1" baseline="0" dirty="0"/>
                      <a:t>R² = 0.36</a:t>
                    </a:r>
                    <a:endParaRPr lang="en-US" sz="1600" b="1" dirty="0"/>
                  </a:p>
                </c:rich>
              </c:tx>
              <c:numFmt formatCode="General" sourceLinked="0"/>
              <c:spPr>
                <a:solidFill>
                  <a:srgbClr val="FFFFFF"/>
                </a:solid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Sheet2!$B$8:$L$8</c:f>
              <c:numCache>
                <c:formatCode>General</c:formatCode>
                <c:ptCount val="11"/>
                <c:pt idx="0">
                  <c:v>0</c:v>
                </c:pt>
                <c:pt idx="1">
                  <c:v>-2</c:v>
                </c:pt>
                <c:pt idx="2">
                  <c:v>11</c:v>
                </c:pt>
                <c:pt idx="3">
                  <c:v>6</c:v>
                </c:pt>
                <c:pt idx="4">
                  <c:v>-25</c:v>
                </c:pt>
                <c:pt idx="5">
                  <c:v>-46</c:v>
                </c:pt>
                <c:pt idx="6">
                  <c:v>-53</c:v>
                </c:pt>
                <c:pt idx="7">
                  <c:v>-26</c:v>
                </c:pt>
                <c:pt idx="8">
                  <c:v>-28</c:v>
                </c:pt>
                <c:pt idx="9">
                  <c:v>1</c:v>
                </c:pt>
                <c:pt idx="10">
                  <c:v>-61</c:v>
                </c:pt>
              </c:numCache>
            </c:numRef>
          </c:xVal>
          <c:yVal>
            <c:numRef>
              <c:f>Sheet2!$B$9:$L$9</c:f>
              <c:numCache>
                <c:formatCode>General</c:formatCode>
                <c:ptCount val="11"/>
                <c:pt idx="0">
                  <c:v>1.3</c:v>
                </c:pt>
                <c:pt idx="1">
                  <c:v>0.1</c:v>
                </c:pt>
                <c:pt idx="2">
                  <c:v>2</c:v>
                </c:pt>
                <c:pt idx="3">
                  <c:v>0.59</c:v>
                </c:pt>
                <c:pt idx="4">
                  <c:v>1.6</c:v>
                </c:pt>
                <c:pt idx="5">
                  <c:v>0.2</c:v>
                </c:pt>
                <c:pt idx="6">
                  <c:v>-0.46</c:v>
                </c:pt>
                <c:pt idx="7">
                  <c:v>-0.99</c:v>
                </c:pt>
                <c:pt idx="8">
                  <c:v>-1.22</c:v>
                </c:pt>
                <c:pt idx="9">
                  <c:v>0.05</c:v>
                </c:pt>
                <c:pt idx="10">
                  <c:v>-0.95</c:v>
                </c:pt>
              </c:numCache>
            </c:numRef>
          </c:yVal>
          <c:smooth val="0"/>
          <c:extLst>
            <c:ext xmlns:c16="http://schemas.microsoft.com/office/drawing/2014/chart" uri="{C3380CC4-5D6E-409C-BE32-E72D297353CC}">
              <c16:uniqueId val="{00000001-1649-443B-B350-6B34E3579CB1}"/>
            </c:ext>
          </c:extLst>
        </c:ser>
        <c:dLbls>
          <c:showLegendKey val="0"/>
          <c:showVal val="0"/>
          <c:showCatName val="0"/>
          <c:showSerName val="0"/>
          <c:showPercent val="0"/>
          <c:showBubbleSize val="0"/>
        </c:dLbls>
        <c:axId val="262502664"/>
        <c:axId val="262503448"/>
      </c:scatterChart>
      <c:valAx>
        <c:axId val="262502664"/>
        <c:scaling>
          <c:orientation val="minMax"/>
          <c:max val="20"/>
        </c:scaling>
        <c:delete val="0"/>
        <c:axPos val="b"/>
        <c:majorGridlines>
          <c:spPr>
            <a:ln w="9525" cap="flat" cmpd="sng" algn="ctr">
              <a:solidFill>
                <a:srgbClr val="00B0F0"/>
              </a:solidFill>
              <a:prstDash val="sysDot"/>
              <a:round/>
            </a:ln>
            <a:effectLst/>
          </c:spPr>
        </c:majorGridlines>
        <c:minorGridlines>
          <c:spPr>
            <a:ln w="9525" cap="flat" cmpd="sng" algn="ctr">
              <a:noFill/>
              <a:round/>
            </a:ln>
            <a:effectLst/>
          </c:spPr>
        </c:minorGridlines>
        <c:title>
          <c:tx>
            <c:rich>
              <a:bodyPr rot="0" spcFirstLastPara="1" vertOverflow="ellipsis" vert="horz" wrap="square" anchor="ctr" anchorCtr="1"/>
              <a:lstStyle/>
              <a:p>
                <a:pPr>
                  <a:defRPr sz="2400" b="0" i="0" u="none" strike="noStrike" kern="1200" baseline="0">
                    <a:solidFill>
                      <a:srgbClr val="FFC000"/>
                    </a:solidFill>
                    <a:latin typeface="+mn-lt"/>
                    <a:ea typeface="+mn-ea"/>
                    <a:cs typeface="+mn-cs"/>
                  </a:defRPr>
                </a:pPr>
                <a:r>
                  <a:rPr lang="en-GB" sz="2400" baseline="0" dirty="0">
                    <a:solidFill>
                      <a:srgbClr val="FFC000"/>
                    </a:solidFill>
                  </a:rPr>
                  <a:t>Change in LDL-C (%)</a:t>
                </a:r>
              </a:p>
            </c:rich>
          </c:tx>
          <c:overlay val="0"/>
          <c:spPr>
            <a:noFill/>
            <a:ln>
              <a:noFill/>
            </a:ln>
            <a:effectLst/>
          </c:spPr>
          <c:txPr>
            <a:bodyPr rot="0" spcFirstLastPara="1" vertOverflow="ellipsis" vert="horz" wrap="square" anchor="ctr" anchorCtr="1"/>
            <a:lstStyle/>
            <a:p>
              <a:pPr>
                <a:defRPr sz="2400" b="0" i="0" u="none" strike="noStrike" kern="1200" baseline="0">
                  <a:solidFill>
                    <a:srgbClr val="FFC000"/>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bg1"/>
            </a:solidFill>
            <a:round/>
          </a:ln>
          <a:effectLst/>
        </c:spPr>
        <c:txPr>
          <a:bodyPr rot="-6000000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crossAx val="262503448"/>
        <c:crosses val="autoZero"/>
        <c:crossBetween val="midCat"/>
      </c:valAx>
      <c:valAx>
        <c:axId val="262503448"/>
        <c:scaling>
          <c:orientation val="minMax"/>
        </c:scaling>
        <c:delete val="0"/>
        <c:axPos val="l"/>
        <c:majorGridlines>
          <c:spPr>
            <a:ln w="9525" cap="flat" cmpd="sng" algn="ctr">
              <a:solidFill>
                <a:srgbClr val="00B0F0"/>
              </a:solidFill>
              <a:prstDash val="sysDash"/>
              <a:round/>
            </a:ln>
            <a:effectLst/>
          </c:spPr>
        </c:majorGridlines>
        <c:minorGridlines>
          <c:spPr>
            <a:ln w="9525" cap="flat" cmpd="sng" algn="ctr">
              <a:noFill/>
              <a:round/>
            </a:ln>
            <a:effectLst/>
          </c:spPr>
        </c:minorGridlines>
        <c:title>
          <c:tx>
            <c:rich>
              <a:bodyPr rot="-5400000" spcFirstLastPara="1" vertOverflow="ellipsis" vert="horz" wrap="square" anchor="ctr" anchorCtr="1"/>
              <a:lstStyle/>
              <a:p>
                <a:pPr>
                  <a:defRPr sz="2400" b="0" i="0" u="none" strike="noStrike" kern="1200" baseline="0">
                    <a:solidFill>
                      <a:srgbClr val="FFC000"/>
                    </a:solidFill>
                    <a:latin typeface="+mn-lt"/>
                    <a:ea typeface="+mn-ea"/>
                    <a:cs typeface="+mn-cs"/>
                  </a:defRPr>
                </a:pPr>
                <a:r>
                  <a:rPr lang="en-GB" sz="2400" baseline="0" dirty="0">
                    <a:solidFill>
                      <a:srgbClr val="FFC000"/>
                    </a:solidFill>
                  </a:rPr>
                  <a:t>Change in atheroma volume (%)</a:t>
                </a:r>
              </a:p>
            </c:rich>
          </c:tx>
          <c:layout>
            <c:manualLayout>
              <c:xMode val="edge"/>
              <c:yMode val="edge"/>
              <c:x val="1.1009714777323646E-3"/>
              <c:y val="0.15115872414587234"/>
            </c:manualLayout>
          </c:layout>
          <c:overlay val="0"/>
          <c:spPr>
            <a:noFill/>
            <a:ln>
              <a:noFill/>
            </a:ln>
            <a:effectLst/>
          </c:spPr>
          <c:txPr>
            <a:bodyPr rot="-5400000" spcFirstLastPara="1" vertOverflow="ellipsis" vert="horz" wrap="square" anchor="ctr" anchorCtr="1"/>
            <a:lstStyle/>
            <a:p>
              <a:pPr>
                <a:defRPr sz="2400" b="0" i="0" u="none" strike="noStrike" kern="1200" baseline="0">
                  <a:solidFill>
                    <a:srgbClr val="FFC000"/>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bg1"/>
            </a:solidFill>
            <a:round/>
          </a:ln>
          <a:effectLst/>
        </c:spPr>
        <c:txPr>
          <a:bodyPr rot="-6000000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crossAx val="26250266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drawing1.xml><?xml version="1.0" encoding="utf-8"?>
<c:userShapes xmlns:c="http://schemas.openxmlformats.org/drawingml/2006/chart">
  <cdr:relSizeAnchor xmlns:cdr="http://schemas.openxmlformats.org/drawingml/2006/chartDrawing">
    <cdr:from>
      <cdr:x>0.54098</cdr:x>
      <cdr:y>0.7804</cdr:y>
    </cdr:from>
    <cdr:to>
      <cdr:x>0.64918</cdr:x>
      <cdr:y>0.83122</cdr:y>
    </cdr:to>
    <cdr:sp macro="" textlink="">
      <cdr:nvSpPr>
        <cdr:cNvPr id="2" name="TextBox 1"/>
        <cdr:cNvSpPr txBox="1"/>
      </cdr:nvSpPr>
      <cdr:spPr>
        <a:xfrm xmlns:a="http://schemas.openxmlformats.org/drawingml/2006/main">
          <a:off x="4666269" y="4053526"/>
          <a:ext cx="933253" cy="26395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200" dirty="0">
            <a:solidFill>
              <a:schemeClr val="tx1"/>
            </a:solidFill>
          </a:endParaRPr>
        </a:p>
      </cdr:txBody>
    </cdr:sp>
  </cdr:relSizeAnchor>
  <cdr:relSizeAnchor xmlns:cdr="http://schemas.openxmlformats.org/drawingml/2006/chartDrawing">
    <cdr:from>
      <cdr:x>0.51112</cdr:x>
      <cdr:y>0.75382</cdr:y>
    </cdr:from>
    <cdr:to>
      <cdr:x>0.66741</cdr:x>
      <cdr:y>0.81734</cdr:y>
    </cdr:to>
    <cdr:sp macro="" textlink="">
      <cdr:nvSpPr>
        <cdr:cNvPr id="3" name="TextBox 2"/>
        <cdr:cNvSpPr txBox="1"/>
      </cdr:nvSpPr>
      <cdr:spPr>
        <a:xfrm xmlns:a="http://schemas.openxmlformats.org/drawingml/2006/main">
          <a:off x="4466534" y="4405778"/>
          <a:ext cx="1365712" cy="37125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600" dirty="0">
              <a:solidFill>
                <a:srgbClr val="FFFFFF"/>
              </a:solidFill>
            </a:rPr>
            <a:t>SATURN- A</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B2094E-D144-42E8-B007-105311087892}" type="datetimeFigureOut">
              <a:rPr lang="en-GB" smtClean="0"/>
              <a:t>06/03/2017</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9A3DF9-2838-4E44-979D-7A06C220FF5B}" type="slidenum">
              <a:rPr lang="en-GB" smtClean="0"/>
              <a:t>‹#›</a:t>
            </a:fld>
            <a:endParaRPr lang="en-GB" dirty="0"/>
          </a:p>
        </p:txBody>
      </p:sp>
    </p:spTree>
    <p:extLst>
      <p:ext uri="{BB962C8B-B14F-4D97-AF65-F5344CB8AC3E}">
        <p14:creationId xmlns:p14="http://schemas.microsoft.com/office/powerpoint/2010/main" val="140427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B5CB4F5E-31B7-4F20-8923-FBC771C6A644}" type="slidenum">
              <a:rPr lang="en-US" smtClean="0">
                <a:solidFill>
                  <a:prstClr val="black"/>
                </a:solidFill>
              </a:rPr>
              <a:pPr/>
              <a:t>2</a:t>
            </a:fld>
            <a:endParaRPr lang="en-US" dirty="0">
              <a:solidFill>
                <a:prstClr val="black"/>
              </a:solidFill>
            </a:endParaRPr>
          </a:p>
        </p:txBody>
      </p:sp>
      <p:sp>
        <p:nvSpPr>
          <p:cNvPr id="41987" name="Rectangle 2"/>
          <p:cNvSpPr>
            <a:spLocks noGrp="1" noRot="1" noChangeAspect="1" noChangeArrowheads="1" noTextEdit="1"/>
          </p:cNvSpPr>
          <p:nvPr>
            <p:ph type="sldImg"/>
          </p:nvPr>
        </p:nvSpPr>
        <p:spPr>
          <a:xfrm>
            <a:off x="1049338" y="534988"/>
            <a:ext cx="4775200" cy="3581400"/>
          </a:xfrm>
          <a:ln/>
        </p:spPr>
      </p:sp>
      <p:sp>
        <p:nvSpPr>
          <p:cNvPr id="2" name="Notes Placeholder 1"/>
          <p:cNvSpPr>
            <a:spLocks noGrp="1"/>
          </p:cNvSpPr>
          <p:nvPr>
            <p:ph type="body" idx="1"/>
          </p:nvPr>
        </p:nvSpPr>
        <p:spPr/>
        <p:txBody>
          <a:bodyPr/>
          <a:lstStyle/>
          <a:p>
            <a:r>
              <a:rPr lang="en-GB" b="1" dirty="0"/>
              <a:t>There is a continuum of cardiovascular risk </a:t>
            </a:r>
          </a:p>
          <a:p>
            <a:endParaRPr lang="en-GB" b="1" dirty="0"/>
          </a:p>
          <a:p>
            <a:r>
              <a:rPr lang="en-GB" dirty="0"/>
              <a:t>While statin therapy is the cornerstone of LDL-lowering therapy, it is also clear that a </a:t>
            </a:r>
            <a:r>
              <a:rPr lang="en-GB" dirty="0"/>
              <a:t>residual risk of recurrent cardiovascular events persists in high risk and very high risk patients such as those with atherosclerotic cardiovascular disease, including those with a genetic basis for the hypercholesterolaemia. In these patients, additional therapeutic options are needed. This rationale underpins the development of the PCSK9 inhibitors. </a:t>
            </a:r>
            <a:endParaRPr lang="en-GB" dirty="0"/>
          </a:p>
          <a:p>
            <a:endParaRPr lang="en-GB" dirty="0"/>
          </a:p>
        </p:txBody>
      </p:sp>
    </p:spTree>
    <p:extLst>
      <p:ext uri="{BB962C8B-B14F-4D97-AF65-F5344CB8AC3E}">
        <p14:creationId xmlns:p14="http://schemas.microsoft.com/office/powerpoint/2010/main" val="1755098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sz="quarter" idx="10"/>
          </p:nvPr>
        </p:nvSpPr>
        <p:spPr>
          <a:xfrm>
            <a:off x="685800" y="4400550"/>
            <a:ext cx="5486400" cy="3600450"/>
          </a:xfrm>
        </p:spPr>
        <p:txBody>
          <a:bodyPr/>
          <a:lstStyle/>
          <a:p>
            <a:r>
              <a:rPr lang="en-GB" b="1" dirty="0"/>
              <a:t>What is the effect of additional lowering LDL with a PCSK9 inhibitor on atheroma progression?</a:t>
            </a:r>
            <a:endParaRPr lang="en-GB" b="1" dirty="0"/>
          </a:p>
          <a:p>
            <a:endParaRPr lang="en-GB" dirty="0"/>
          </a:p>
          <a:p>
            <a:r>
              <a:rPr lang="en-GB" dirty="0"/>
              <a:t>GLAGOV (Global Assessment of Plaque Regression with a PCSK9 Antibody as Measured by Intravascular Ultrasound) showed that treatment with the PCSK9 inhibitor evolocumab on top of statin led to further lowering of LDL cholesterol and induced plaque regression (1% reduction in percent atheroma volume, the primary endpoint) compared with stable intensive statin therapy alone. There was, however, variability in the confidence intervals for crossing from stabilisation to regression of atheroma as indicated above.</a:t>
            </a:r>
          </a:p>
          <a:p>
            <a:endParaRPr lang="en-GB" dirty="0"/>
          </a:p>
          <a:p>
            <a:r>
              <a:rPr lang="en-GB" b="1" dirty="0"/>
              <a:t>Reference</a:t>
            </a:r>
          </a:p>
          <a:p>
            <a:r>
              <a:rPr lang="de-DE" dirty="0"/>
              <a:t>Nicholls SJ, Puri R, Anderson T et al. </a:t>
            </a:r>
            <a:r>
              <a:rPr lang="en-GB" dirty="0"/>
              <a:t>Effect of evolocumab on progression of coronary disease in statin-treated patients: The GLAGOV randomized clinical trial. JAMA 2016;316:2373-84. </a:t>
            </a:r>
            <a:endParaRPr lang="en-GB" dirty="0"/>
          </a:p>
          <a:p>
            <a:endParaRPr lang="en-US" dirty="0"/>
          </a:p>
        </p:txBody>
      </p:sp>
    </p:spTree>
    <p:extLst>
      <p:ext uri="{BB962C8B-B14F-4D97-AF65-F5344CB8AC3E}">
        <p14:creationId xmlns:p14="http://schemas.microsoft.com/office/powerpoint/2010/main" val="2190347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b="1" dirty="0"/>
              <a:t>How do the GLAGOV data compare with other IVUS studies?</a:t>
            </a:r>
          </a:p>
          <a:p>
            <a:endParaRPr lang="en-GB" dirty="0"/>
          </a:p>
          <a:p>
            <a:r>
              <a:rPr lang="en-GB" dirty="0"/>
              <a:t>When data from all IVUS studies of LDL- lowering therapy are plotted, variability in response in terms of atheroma regression with statin therapy was also noted.</a:t>
            </a:r>
          </a:p>
        </p:txBody>
      </p:sp>
      <p:sp>
        <p:nvSpPr>
          <p:cNvPr id="4" name="Slide Number Placeholder 3"/>
          <p:cNvSpPr>
            <a:spLocks noGrp="1"/>
          </p:cNvSpPr>
          <p:nvPr>
            <p:ph type="sldNum" sz="quarter" idx="10"/>
          </p:nvPr>
        </p:nvSpPr>
        <p:spPr/>
        <p:txBody>
          <a:bodyPr/>
          <a:lstStyle/>
          <a:p>
            <a:fld id="{3A9A3DF9-2838-4E44-979D-7A06C220FF5B}" type="slidenum">
              <a:rPr lang="en-GB" smtClean="0"/>
              <a:t>4</a:t>
            </a:fld>
            <a:endParaRPr lang="en-GB" dirty="0"/>
          </a:p>
        </p:txBody>
      </p:sp>
    </p:spTree>
    <p:extLst>
      <p:ext uri="{BB962C8B-B14F-4D97-AF65-F5344CB8AC3E}">
        <p14:creationId xmlns:p14="http://schemas.microsoft.com/office/powerpoint/2010/main" val="2577200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7DF36BA1-4EF6-479E-BB84-CE356E7BC7AB}" type="slidenum">
              <a:rPr lang="en-US" smtClean="0">
                <a:solidFill>
                  <a:prstClr val="black"/>
                </a:solidFill>
              </a:rPr>
              <a:pPr/>
              <a:t>5</a:t>
            </a:fld>
            <a:endParaRPr lang="en-US" dirty="0">
              <a:solidFill>
                <a:prstClr val="black"/>
              </a:solidFill>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spcBef>
                <a:spcPct val="0"/>
              </a:spcBef>
            </a:pPr>
            <a:r>
              <a:rPr lang="en-GB" b="1" dirty="0"/>
              <a:t>What do clinical trials of LDL lowering tell us?</a:t>
            </a:r>
          </a:p>
          <a:p>
            <a:pPr eaLnBrk="1" hangingPunct="1">
              <a:spcBef>
                <a:spcPct val="0"/>
              </a:spcBef>
            </a:pPr>
            <a:endParaRPr lang="en-GB" b="1" dirty="0"/>
          </a:p>
          <a:p>
            <a:pPr>
              <a:spcBef>
                <a:spcPct val="0"/>
              </a:spcBef>
            </a:pPr>
            <a:r>
              <a:rPr lang="en-GB" dirty="0"/>
              <a:t>As shown by the Cholesterol Treatment Trialists’ Collaboration (data updated in 2016), the magnitude of LDL lowering determines the extent of cardiovascular benefit, in terms of reduction of major cardiovascular outcomes studies. Thus, i</a:t>
            </a:r>
            <a:r>
              <a:rPr lang="en-GB" dirty="0"/>
              <a:t>ntensive statin therapy, as compared with moderate-dose statin therapy, incrementally lowers LDL cholesterol levels and rates of nonfatal cardiovascular events.</a:t>
            </a:r>
          </a:p>
          <a:p>
            <a:pPr>
              <a:spcBef>
                <a:spcPct val="0"/>
              </a:spcBef>
            </a:pPr>
            <a:endParaRPr lang="en-GB" dirty="0"/>
          </a:p>
          <a:p>
            <a:pPr eaLnBrk="1" hangingPunct="1">
              <a:spcBef>
                <a:spcPct val="0"/>
              </a:spcBef>
            </a:pPr>
            <a:r>
              <a:rPr lang="en-GB" b="1" dirty="0"/>
              <a:t>References</a:t>
            </a:r>
          </a:p>
          <a:p>
            <a:pPr>
              <a:spcBef>
                <a:spcPct val="0"/>
              </a:spcBef>
            </a:pPr>
            <a:r>
              <a:rPr lang="en-GB" dirty="0"/>
              <a:t>1. </a:t>
            </a:r>
            <a:r>
              <a:rPr lang="en-GB" dirty="0"/>
              <a:t>Cholesterol Treatment Trialists’ (CTT) Collaboration et al. Efficacy and safety of more intensive lowering of LDL cholesterol: a meta-analysis of data from 170,000 participants in 26 randomised trials. Lancet 2010;376:1670-81.</a:t>
            </a:r>
          </a:p>
          <a:p>
            <a:pPr>
              <a:spcBef>
                <a:spcPct val="0"/>
              </a:spcBef>
            </a:pPr>
            <a:r>
              <a:rPr lang="en-GB" dirty="0"/>
              <a:t>2. Collins R, Reith C, Emberson J et al. Interpretation of the evidence for the efficacy and safety of statin therapy. Lancet 2016;388:2532-61.</a:t>
            </a:r>
            <a:endParaRPr lang="en-GB" dirty="0"/>
          </a:p>
        </p:txBody>
      </p:sp>
    </p:spTree>
    <p:extLst>
      <p:ext uri="{BB962C8B-B14F-4D97-AF65-F5344CB8AC3E}">
        <p14:creationId xmlns:p14="http://schemas.microsoft.com/office/powerpoint/2010/main" val="4108658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7717E1F7-2070-4033-9EA6-072FECAA1790}" type="slidenum">
              <a:rPr lang="en-US" smtClean="0">
                <a:solidFill>
                  <a:srgbClr val="000000"/>
                </a:solidFill>
              </a:rPr>
              <a:pPr/>
              <a:t>6</a:t>
            </a:fld>
            <a:endParaRPr lang="en-US" dirty="0">
              <a:solidFill>
                <a:srgbClr val="000000"/>
              </a:solidFill>
            </a:endParaRPr>
          </a:p>
        </p:txBody>
      </p:sp>
      <p:sp>
        <p:nvSpPr>
          <p:cNvPr id="102403" name="Rectangle 2"/>
          <p:cNvSpPr>
            <a:spLocks noGrp="1" noRot="1" noChangeAspect="1" noChangeArrowheads="1" noTextEdit="1"/>
          </p:cNvSpPr>
          <p:nvPr>
            <p:ph type="sldImg"/>
          </p:nvPr>
        </p:nvSpPr>
        <p:spPr>
          <a:xfrm>
            <a:off x="804863" y="454025"/>
            <a:ext cx="5224462" cy="3917950"/>
          </a:xfrm>
          <a:ln/>
        </p:spPr>
      </p:sp>
      <p:sp>
        <p:nvSpPr>
          <p:cNvPr id="102404" name="Rectangle 3"/>
          <p:cNvSpPr>
            <a:spLocks noGrp="1" noChangeArrowheads="1"/>
          </p:cNvSpPr>
          <p:nvPr>
            <p:ph type="body" idx="1"/>
          </p:nvPr>
        </p:nvSpPr>
        <p:spPr>
          <a:xfrm>
            <a:off x="819150" y="4489450"/>
            <a:ext cx="5211763" cy="4264025"/>
          </a:xfrm>
          <a:noFill/>
          <a:ln/>
        </p:spPr>
        <p:txBody>
          <a:bodyPr/>
          <a:lstStyle/>
          <a:p>
            <a:pPr eaLnBrk="1" hangingPunct="1"/>
            <a:r>
              <a:rPr lang="en-GB" b="1" dirty="0"/>
              <a:t>Does the modality of LDL lowering matter?</a:t>
            </a:r>
          </a:p>
          <a:p>
            <a:endParaRPr lang="en-GB" dirty="0"/>
          </a:p>
          <a:p>
            <a:r>
              <a:rPr lang="en-GB" dirty="0"/>
              <a:t>No. The IMPROVE-IT  showed that a non-statin LDL lowering therapy (ezetimibe) added to optimised </a:t>
            </a:r>
            <a:r>
              <a:rPr lang="en-GB" dirty="0"/>
              <a:t>statin therapy, led to additional lowering of LDL cholesterol levels (by 0.4 mmol/L over statin alone, averaged over the study) and significantly better cardiovascular outcomes (absolute risk reduction 2% versus statin alone, hazard ratio, 0.936; 95% confidence interval, 0.89 to 0.99; p=0.016). </a:t>
            </a:r>
            <a:endParaRPr lang="en-GB" dirty="0"/>
          </a:p>
          <a:p>
            <a:pPr eaLnBrk="1" hangingPunct="1"/>
            <a:endParaRPr lang="en-GB" dirty="0"/>
          </a:p>
          <a:p>
            <a:pPr eaLnBrk="1" hangingPunct="1"/>
            <a:endParaRPr lang="en-GB" dirty="0"/>
          </a:p>
          <a:p>
            <a:r>
              <a:rPr lang="it-IT" b="1" dirty="0"/>
              <a:t>Reference</a:t>
            </a:r>
          </a:p>
          <a:p>
            <a:r>
              <a:rPr lang="it-IT" dirty="0"/>
              <a:t>Cannon CP, Blazing MA, Giugliano RP et al. </a:t>
            </a:r>
            <a:r>
              <a:rPr lang="en-GB" dirty="0"/>
              <a:t>Ezetimibe added to statin therapy after acute coronary syndromes. N Engl J Med 2015;372:2387-97.</a:t>
            </a:r>
            <a:endParaRPr lang="en-GB" dirty="0"/>
          </a:p>
        </p:txBody>
      </p:sp>
    </p:spTree>
    <p:extLst>
      <p:ext uri="{BB962C8B-B14F-4D97-AF65-F5344CB8AC3E}">
        <p14:creationId xmlns:p14="http://schemas.microsoft.com/office/powerpoint/2010/main" val="2580688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a:t>Translating to guidelines</a:t>
            </a:r>
          </a:p>
          <a:p>
            <a:endParaRPr lang="en-GB" dirty="0"/>
          </a:p>
          <a:p>
            <a:r>
              <a:rPr lang="en-GB" dirty="0"/>
              <a:t>In translating evidence from clinical trials to guideline recommendations, which is the best approach: targeting LDL cholesterol goals or cardiovascular risk? Each have their advantages and disadvantages.</a:t>
            </a:r>
          </a:p>
          <a:p>
            <a:endParaRPr lang="en-GB" dirty="0"/>
          </a:p>
        </p:txBody>
      </p:sp>
      <p:sp>
        <p:nvSpPr>
          <p:cNvPr id="4" name="Slide Number Placeholder 3"/>
          <p:cNvSpPr>
            <a:spLocks noGrp="1"/>
          </p:cNvSpPr>
          <p:nvPr>
            <p:ph type="sldNum" sz="quarter" idx="10"/>
          </p:nvPr>
        </p:nvSpPr>
        <p:spPr/>
        <p:txBody>
          <a:bodyPr/>
          <a:lstStyle/>
          <a:p>
            <a:fld id="{2DB43BB0-6649-4539-AD37-89CE0046E315}" type="slidenum">
              <a:rPr lang="en-GB" smtClean="0"/>
              <a:pPr/>
              <a:t>7</a:t>
            </a:fld>
            <a:endParaRPr lang="en-GB" dirty="0"/>
          </a:p>
        </p:txBody>
      </p:sp>
    </p:spTree>
    <p:extLst>
      <p:ext uri="{BB962C8B-B14F-4D97-AF65-F5344CB8AC3E}">
        <p14:creationId xmlns:p14="http://schemas.microsoft.com/office/powerpoint/2010/main" val="17322412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14288"/>
            <a:ext cx="9155113" cy="6884988"/>
            <a:chOff x="0" y="-9"/>
            <a:chExt cx="5767" cy="4337"/>
          </a:xfrm>
        </p:grpSpPr>
        <p:sp>
          <p:nvSpPr>
            <p:cNvPr id="5" name="Freeform 3"/>
            <p:cNvSpPr>
              <a:spLocks/>
            </p:cNvSpPr>
            <p:nvPr/>
          </p:nvSpPr>
          <p:spPr bwMode="hidden">
            <a:xfrm>
              <a:off x="1632" y="-5"/>
              <a:ext cx="1737" cy="4333"/>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6" name="Freeform 4"/>
            <p:cNvSpPr>
              <a:spLocks/>
            </p:cNvSpPr>
            <p:nvPr/>
          </p:nvSpPr>
          <p:spPr bwMode="hidden">
            <a:xfrm>
              <a:off x="0" y="-7"/>
              <a:ext cx="1737" cy="4329"/>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7" name="Freeform 5"/>
            <p:cNvSpPr>
              <a:spLocks/>
            </p:cNvSpPr>
            <p:nvPr/>
          </p:nvSpPr>
          <p:spPr bwMode="hidden">
            <a:xfrm>
              <a:off x="3744" y="-4"/>
              <a:ext cx="1739" cy="4330"/>
            </a:xfrm>
            <a:custGeom>
              <a:avLst/>
              <a:gdLst/>
              <a:ahLst/>
              <a:cxnLst>
                <a:cxn ang="0">
                  <a:pos x="494" y="4415"/>
                </a:cxn>
                <a:cxn ang="0">
                  <a:pos x="1739" y="4420"/>
                </a:cxn>
                <a:cxn ang="0">
                  <a:pos x="524" y="0"/>
                </a:cxn>
                <a:cxn ang="0">
                  <a:pos x="0" y="7"/>
                </a:cxn>
                <a:cxn ang="0">
                  <a:pos x="494" y="4415"/>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8" name="Freeform 6"/>
            <p:cNvSpPr>
              <a:spLocks/>
            </p:cNvSpPr>
            <p:nvPr/>
          </p:nvSpPr>
          <p:spPr bwMode="hidden">
            <a:xfrm>
              <a:off x="1920" y="-9"/>
              <a:ext cx="2080" cy="4324"/>
            </a:xfrm>
            <a:custGeom>
              <a:avLst/>
              <a:gdLst/>
              <a:ahLst/>
              <a:cxnLst>
                <a:cxn ang="0">
                  <a:pos x="0" y="7"/>
                </a:cxn>
                <a:cxn ang="0">
                  <a:pos x="1870" y="4338"/>
                </a:cxn>
                <a:cxn ang="0">
                  <a:pos x="2080" y="4338"/>
                </a:cxn>
                <a:cxn ang="0">
                  <a:pos x="1033" y="0"/>
                </a:cxn>
                <a:cxn ang="0">
                  <a:pos x="0" y="7"/>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w="9525">
              <a:noFill/>
              <a:round/>
              <a:headEnd/>
              <a:tailEnd/>
            </a:ln>
            <a:effectLst/>
          </p:spPr>
          <p:txBody>
            <a:bodyPr wrap="none" anchor="ctr"/>
            <a:lstStyle/>
            <a:p>
              <a:pPr>
                <a:defRPr/>
              </a:pPr>
              <a:endParaRPr lang="en-GB" dirty="0"/>
            </a:p>
          </p:txBody>
        </p:sp>
        <p:sp>
          <p:nvSpPr>
            <p:cNvPr id="9" name="Freeform 7"/>
            <p:cNvSpPr>
              <a:spLocks/>
            </p:cNvSpPr>
            <p:nvPr/>
          </p:nvSpPr>
          <p:spPr bwMode="hidden">
            <a:xfrm>
              <a:off x="117" y="97"/>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w="9525">
              <a:noFill/>
              <a:round/>
              <a:headEnd/>
              <a:tailEnd/>
            </a:ln>
            <a:effectLst/>
          </p:spPr>
          <p:txBody>
            <a:bodyPr wrap="none" anchor="ctr"/>
            <a:lstStyle/>
            <a:p>
              <a:pPr>
                <a:defRPr/>
              </a:pPr>
              <a:endParaRPr lang="en-GB" dirty="0"/>
            </a:p>
          </p:txBody>
        </p:sp>
        <p:sp>
          <p:nvSpPr>
            <p:cNvPr id="10" name="Freeform 8"/>
            <p:cNvSpPr>
              <a:spLocks/>
            </p:cNvSpPr>
            <p:nvPr/>
          </p:nvSpPr>
          <p:spPr bwMode="hidden">
            <a:xfrm rot="2702961" flipH="1">
              <a:off x="810" y="766"/>
              <a:ext cx="2544" cy="1008"/>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11" name="Freeform 9"/>
            <p:cNvSpPr>
              <a:spLocks/>
            </p:cNvSpPr>
            <p:nvPr/>
          </p:nvSpPr>
          <p:spPr bwMode="hidden">
            <a:xfrm>
              <a:off x="83" y="49"/>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12" name="Freeform 10"/>
            <p:cNvSpPr>
              <a:spLocks/>
            </p:cNvSpPr>
            <p:nvPr/>
          </p:nvSpPr>
          <p:spPr bwMode="hidden">
            <a:xfrm rot="-2895842">
              <a:off x="-984" y="1041"/>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13" name="Freeform 11"/>
            <p:cNvSpPr>
              <a:spLocks/>
            </p:cNvSpPr>
            <p:nvPr/>
          </p:nvSpPr>
          <p:spPr bwMode="hidden">
            <a:xfrm rot="-2305141">
              <a:off x="1331" y="913"/>
              <a:ext cx="3594" cy="1735"/>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14" name="Freeform 12"/>
            <p:cNvSpPr>
              <a:spLocks/>
            </p:cNvSpPr>
            <p:nvPr/>
          </p:nvSpPr>
          <p:spPr bwMode="hidden">
            <a:xfrm rot="2084418" flipH="1">
              <a:off x="1859" y="865"/>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15" name="Freeform 13"/>
            <p:cNvSpPr>
              <a:spLocks/>
            </p:cNvSpPr>
            <p:nvPr/>
          </p:nvSpPr>
          <p:spPr bwMode="hidden">
            <a:xfrm>
              <a:off x="4250" y="-7"/>
              <a:ext cx="1089" cy="2285"/>
            </a:xfrm>
            <a:custGeom>
              <a:avLst/>
              <a:gdLst/>
              <a:ahLst/>
              <a:cxnLst>
                <a:cxn ang="0">
                  <a:pos x="0" y="2265"/>
                </a:cxn>
                <a:cxn ang="0">
                  <a:pos x="1030" y="0"/>
                </a:cxn>
                <a:cxn ang="0">
                  <a:pos x="1089" y="0"/>
                </a:cxn>
                <a:cxn ang="0">
                  <a:pos x="37" y="2285"/>
                </a:cxn>
                <a:cxn ang="0">
                  <a:pos x="0" y="2265"/>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16" name="Rectangle 14"/>
            <p:cNvSpPr>
              <a:spLocks noChangeArrowheads="1"/>
            </p:cNvSpPr>
            <p:nvPr/>
          </p:nvSpPr>
          <p:spPr bwMode="invGray">
            <a:xfrm>
              <a:off x="0" y="2441"/>
              <a:ext cx="5760" cy="432"/>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defRPr/>
              </a:pPr>
              <a:endParaRPr lang="en-GB" dirty="0"/>
            </a:p>
          </p:txBody>
        </p:sp>
        <p:sp>
          <p:nvSpPr>
            <p:cNvPr id="17" name="Freeform 15"/>
            <p:cNvSpPr>
              <a:spLocks/>
            </p:cNvSpPr>
            <p:nvPr/>
          </p:nvSpPr>
          <p:spPr bwMode="invGray">
            <a:xfrm>
              <a:off x="1632" y="2487"/>
              <a:ext cx="1737" cy="382"/>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18" name="Freeform 16"/>
            <p:cNvSpPr>
              <a:spLocks/>
            </p:cNvSpPr>
            <p:nvPr/>
          </p:nvSpPr>
          <p:spPr bwMode="invGray">
            <a:xfrm>
              <a:off x="0" y="2487"/>
              <a:ext cx="1737" cy="381"/>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19" name="Freeform 17"/>
            <p:cNvSpPr>
              <a:spLocks/>
            </p:cNvSpPr>
            <p:nvPr/>
          </p:nvSpPr>
          <p:spPr bwMode="invGray">
            <a:xfrm>
              <a:off x="3744" y="2487"/>
              <a:ext cx="1739" cy="382"/>
            </a:xfrm>
            <a:custGeom>
              <a:avLst/>
              <a:gdLst/>
              <a:ahLst/>
              <a:cxnLst>
                <a:cxn ang="0">
                  <a:pos x="494" y="4415"/>
                </a:cxn>
                <a:cxn ang="0">
                  <a:pos x="1739" y="4420"/>
                </a:cxn>
                <a:cxn ang="0">
                  <a:pos x="524" y="0"/>
                </a:cxn>
                <a:cxn ang="0">
                  <a:pos x="0" y="7"/>
                </a:cxn>
                <a:cxn ang="0">
                  <a:pos x="494" y="4415"/>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20" name="Freeform 18"/>
            <p:cNvSpPr>
              <a:spLocks/>
            </p:cNvSpPr>
            <p:nvPr/>
          </p:nvSpPr>
          <p:spPr bwMode="invGray">
            <a:xfrm>
              <a:off x="1920" y="2487"/>
              <a:ext cx="2080" cy="381"/>
            </a:xfrm>
            <a:custGeom>
              <a:avLst/>
              <a:gdLst/>
              <a:ahLst/>
              <a:cxnLst>
                <a:cxn ang="0">
                  <a:pos x="0" y="7"/>
                </a:cxn>
                <a:cxn ang="0">
                  <a:pos x="1870" y="4338"/>
                </a:cxn>
                <a:cxn ang="0">
                  <a:pos x="2080" y="4338"/>
                </a:cxn>
                <a:cxn ang="0">
                  <a:pos x="1033" y="0"/>
                </a:cxn>
                <a:cxn ang="0">
                  <a:pos x="0" y="7"/>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w="9525">
              <a:noFill/>
              <a:round/>
              <a:headEnd/>
              <a:tailEnd/>
            </a:ln>
            <a:effectLst/>
          </p:spPr>
          <p:txBody>
            <a:bodyPr wrap="none" anchor="ctr"/>
            <a:lstStyle/>
            <a:p>
              <a:pPr>
                <a:defRPr/>
              </a:pPr>
              <a:endParaRPr lang="en-GB" dirty="0"/>
            </a:p>
          </p:txBody>
        </p:sp>
        <p:sp>
          <p:nvSpPr>
            <p:cNvPr id="21" name="Rectangle 19"/>
            <p:cNvSpPr>
              <a:spLocks noChangeArrowheads="1"/>
            </p:cNvSpPr>
            <p:nvPr/>
          </p:nvSpPr>
          <p:spPr bwMode="invGray">
            <a:xfrm>
              <a:off x="7" y="2456"/>
              <a:ext cx="5760" cy="432"/>
            </a:xfrm>
            <a:prstGeom prst="rect">
              <a:avLst/>
            </a:prstGeom>
            <a:solidFill>
              <a:schemeClr val="bg2">
                <a:alpha val="50000"/>
              </a:schemeClr>
            </a:solidFill>
            <a:ln w="9525">
              <a:noFill/>
              <a:miter lim="800000"/>
              <a:headEnd/>
              <a:tailEnd/>
            </a:ln>
            <a:effectLst/>
          </p:spPr>
          <p:txBody>
            <a:bodyPr wrap="none" anchor="ctr"/>
            <a:lstStyle/>
            <a:p>
              <a:pPr>
                <a:defRPr/>
              </a:pPr>
              <a:endParaRPr lang="en-GB" dirty="0"/>
            </a:p>
          </p:txBody>
        </p:sp>
        <p:sp>
          <p:nvSpPr>
            <p:cNvPr id="22" name="Freeform 20"/>
            <p:cNvSpPr>
              <a:spLocks/>
            </p:cNvSpPr>
            <p:nvPr/>
          </p:nvSpPr>
          <p:spPr bwMode="invGray">
            <a:xfrm>
              <a:off x="2583" y="2449"/>
              <a:ext cx="1036" cy="420"/>
            </a:xfrm>
            <a:custGeom>
              <a:avLst/>
              <a:gdLst/>
              <a:ahLst/>
              <a:cxnLst>
                <a:cxn ang="0">
                  <a:pos x="1027" y="0"/>
                </a:cxn>
                <a:cxn ang="0">
                  <a:pos x="0" y="417"/>
                </a:cxn>
                <a:cxn ang="0">
                  <a:pos x="24" y="420"/>
                </a:cxn>
                <a:cxn ang="0">
                  <a:pos x="1036" y="16"/>
                </a:cxn>
                <a:cxn ang="0">
                  <a:pos x="1027" y="0"/>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23" name="Freeform 21"/>
            <p:cNvSpPr>
              <a:spLocks/>
            </p:cNvSpPr>
            <p:nvPr/>
          </p:nvSpPr>
          <p:spPr bwMode="invGray">
            <a:xfrm rot="18897039" flipH="1">
              <a:off x="1486" y="2417"/>
              <a:ext cx="1060" cy="48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24" name="Freeform 22"/>
            <p:cNvSpPr>
              <a:spLocks/>
            </p:cNvSpPr>
            <p:nvPr/>
          </p:nvSpPr>
          <p:spPr bwMode="invGray">
            <a:xfrm rot="18897039" flipH="1">
              <a:off x="766" y="2417"/>
              <a:ext cx="1060" cy="48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25" name="Freeform 23"/>
            <p:cNvSpPr>
              <a:spLocks/>
            </p:cNvSpPr>
            <p:nvPr/>
          </p:nvSpPr>
          <p:spPr bwMode="invGray">
            <a:xfrm rot="18897039" flipH="1">
              <a:off x="31" y="2385"/>
              <a:ext cx="1034" cy="487"/>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26" name="Freeform 24"/>
            <p:cNvSpPr>
              <a:spLocks/>
            </p:cNvSpPr>
            <p:nvPr/>
          </p:nvSpPr>
          <p:spPr bwMode="invGray">
            <a:xfrm flipH="1" flipV="1">
              <a:off x="576" y="2441"/>
              <a:ext cx="3552"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27" name="Freeform 25"/>
            <p:cNvSpPr>
              <a:spLocks/>
            </p:cNvSpPr>
            <p:nvPr/>
          </p:nvSpPr>
          <p:spPr bwMode="invGray">
            <a:xfrm flipH="1" flipV="1">
              <a:off x="240" y="2441"/>
              <a:ext cx="1536"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28" name="Freeform 26"/>
            <p:cNvSpPr>
              <a:spLocks/>
            </p:cNvSpPr>
            <p:nvPr/>
          </p:nvSpPr>
          <p:spPr bwMode="invGray">
            <a:xfrm flipH="1" flipV="1">
              <a:off x="3036" y="2489"/>
              <a:ext cx="1332" cy="383"/>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29" name="Freeform 27"/>
            <p:cNvSpPr>
              <a:spLocks/>
            </p:cNvSpPr>
            <p:nvPr/>
          </p:nvSpPr>
          <p:spPr bwMode="invGray">
            <a:xfrm flipH="1" flipV="1">
              <a:off x="3984" y="2441"/>
              <a:ext cx="1536"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 name="Freeform 28"/>
            <p:cNvSpPr>
              <a:spLocks/>
            </p:cNvSpPr>
            <p:nvPr/>
          </p:nvSpPr>
          <p:spPr bwMode="invGray">
            <a:xfrm flipH="1" flipV="1">
              <a:off x="3456" y="2441"/>
              <a:ext cx="2304"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1" name="Rectangle 29"/>
            <p:cNvSpPr>
              <a:spLocks noChangeArrowheads="1"/>
            </p:cNvSpPr>
            <p:nvPr/>
          </p:nvSpPr>
          <p:spPr bwMode="invGray">
            <a:xfrm>
              <a:off x="0" y="2462"/>
              <a:ext cx="5760" cy="14"/>
            </a:xfrm>
            <a:prstGeom prst="rect">
              <a:avLst/>
            </a:prstGeom>
            <a:gradFill rotWithShape="0">
              <a:gsLst>
                <a:gs pos="0">
                  <a:schemeClr val="bg2"/>
                </a:gs>
                <a:gs pos="50000">
                  <a:schemeClr val="accent1"/>
                </a:gs>
                <a:gs pos="100000">
                  <a:schemeClr val="bg2"/>
                </a:gs>
              </a:gsLst>
              <a:lin ang="0" scaled="1"/>
            </a:gradFill>
            <a:ln w="9525">
              <a:noFill/>
              <a:miter lim="800000"/>
              <a:headEnd/>
              <a:tailEnd/>
            </a:ln>
            <a:effectLst/>
          </p:spPr>
          <p:txBody>
            <a:bodyPr wrap="none" anchor="ctr"/>
            <a:lstStyle/>
            <a:p>
              <a:pPr>
                <a:defRPr/>
              </a:pPr>
              <a:endParaRPr lang="en-GB" dirty="0"/>
            </a:p>
          </p:txBody>
        </p:sp>
        <p:sp>
          <p:nvSpPr>
            <p:cNvPr id="32" name="Rectangle 30"/>
            <p:cNvSpPr>
              <a:spLocks noChangeArrowheads="1"/>
            </p:cNvSpPr>
            <p:nvPr/>
          </p:nvSpPr>
          <p:spPr bwMode="hidden">
            <a:xfrm>
              <a:off x="0" y="2880"/>
              <a:ext cx="5760" cy="57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defRPr/>
              </a:pPr>
              <a:endParaRPr lang="en-GB" dirty="0"/>
            </a:p>
          </p:txBody>
        </p:sp>
        <p:sp>
          <p:nvSpPr>
            <p:cNvPr id="33" name="Rectangle 31"/>
            <p:cNvSpPr>
              <a:spLocks noChangeArrowheads="1"/>
            </p:cNvSpPr>
            <p:nvPr/>
          </p:nvSpPr>
          <p:spPr bwMode="hidden">
            <a:xfrm>
              <a:off x="0" y="3408"/>
              <a:ext cx="5760" cy="912"/>
            </a:xfrm>
            <a:prstGeom prst="rect">
              <a:avLst/>
            </a:prstGeom>
            <a:solidFill>
              <a:schemeClr val="bg1"/>
            </a:solidFill>
            <a:ln w="9525">
              <a:noFill/>
              <a:miter lim="800000"/>
              <a:headEnd/>
              <a:tailEnd/>
            </a:ln>
            <a:effectLst/>
          </p:spPr>
          <p:txBody>
            <a:bodyPr wrap="none" anchor="ctr"/>
            <a:lstStyle/>
            <a:p>
              <a:pPr>
                <a:defRPr/>
              </a:pPr>
              <a:endParaRPr lang="en-GB" dirty="0"/>
            </a:p>
          </p:txBody>
        </p:sp>
        <p:pic>
          <p:nvPicPr>
            <p:cNvPr id="34" name="Picture 32" descr="BTZBUL1A"/>
            <p:cNvPicPr>
              <a:picLocks noChangeAspect="1" noChangeArrowheads="1"/>
            </p:cNvPicPr>
            <p:nvPr/>
          </p:nvPicPr>
          <p:blipFill>
            <a:blip r:embed="rId2" cstate="print"/>
            <a:srcRect/>
            <a:stretch>
              <a:fillRect/>
            </a:stretch>
          </p:blipFill>
          <p:spPr bwMode="auto">
            <a:xfrm>
              <a:off x="786" y="1650"/>
              <a:ext cx="204" cy="204"/>
            </a:xfrm>
            <a:prstGeom prst="rect">
              <a:avLst/>
            </a:prstGeom>
            <a:noFill/>
            <a:ln w="9525">
              <a:noFill/>
              <a:miter lim="800000"/>
              <a:headEnd/>
              <a:tailEnd/>
            </a:ln>
          </p:spPr>
        </p:pic>
      </p:grpSp>
      <p:sp>
        <p:nvSpPr>
          <p:cNvPr id="4129" name="Rectangle 33"/>
          <p:cNvSpPr>
            <a:spLocks noGrp="1" noChangeArrowheads="1"/>
          </p:cNvSpPr>
          <p:nvPr>
            <p:ph type="ctrTitle"/>
          </p:nvPr>
        </p:nvSpPr>
        <p:spPr>
          <a:xfrm>
            <a:off x="1676400" y="1905000"/>
            <a:ext cx="7239000" cy="1905000"/>
          </a:xfrm>
        </p:spPr>
        <p:txBody>
          <a:bodyPr/>
          <a:lstStyle>
            <a:lvl1pPr algn="l">
              <a:defRPr/>
            </a:lvl1pPr>
          </a:lstStyle>
          <a:p>
            <a:r>
              <a:rPr lang="en-US"/>
              <a:t>Click to edit Master title style</a:t>
            </a:r>
          </a:p>
        </p:txBody>
      </p:sp>
      <p:sp>
        <p:nvSpPr>
          <p:cNvPr id="4130" name="Rectangle 34"/>
          <p:cNvSpPr>
            <a:spLocks noGrp="1" noChangeArrowheads="1"/>
          </p:cNvSpPr>
          <p:nvPr>
            <p:ph type="subTitle" idx="1"/>
          </p:nvPr>
        </p:nvSpPr>
        <p:spPr>
          <a:xfrm>
            <a:off x="1676400" y="4572000"/>
            <a:ext cx="6400800" cy="1679575"/>
          </a:xfrm>
        </p:spPr>
        <p:txBody>
          <a:bodyPr anchor="ctr"/>
          <a:lstStyle>
            <a:lvl1pPr marL="0" indent="0" algn="ctr">
              <a:buFontTx/>
              <a:buNone/>
              <a:defRPr/>
            </a:lvl1pPr>
          </a:lstStyle>
          <a:p>
            <a:r>
              <a:rPr lang="en-US"/>
              <a:t>Click to edit Master subtitle style</a:t>
            </a:r>
          </a:p>
        </p:txBody>
      </p:sp>
      <p:sp>
        <p:nvSpPr>
          <p:cNvPr id="35" name="Rectangle 35"/>
          <p:cNvSpPr>
            <a:spLocks noGrp="1" noChangeArrowheads="1"/>
          </p:cNvSpPr>
          <p:nvPr>
            <p:ph type="dt" sz="half" idx="10"/>
          </p:nvPr>
        </p:nvSpPr>
        <p:spPr>
          <a:xfrm>
            <a:off x="685800" y="6324600"/>
            <a:ext cx="1905000" cy="457200"/>
          </a:xfrm>
        </p:spPr>
        <p:txBody>
          <a:bodyPr/>
          <a:lstStyle>
            <a:lvl1pPr>
              <a:defRPr smtClean="0"/>
            </a:lvl1pPr>
          </a:lstStyle>
          <a:p>
            <a:fld id="{1344B74D-9EBF-44B2-A397-138FC32E5962}" type="datetimeFigureOut">
              <a:rPr lang="en-GB" smtClean="0"/>
              <a:t>06/03/2017</a:t>
            </a:fld>
            <a:endParaRPr lang="en-GB" dirty="0"/>
          </a:p>
        </p:txBody>
      </p:sp>
      <p:sp>
        <p:nvSpPr>
          <p:cNvPr id="36" name="Rectangle 36"/>
          <p:cNvSpPr>
            <a:spLocks noGrp="1" noChangeArrowheads="1"/>
          </p:cNvSpPr>
          <p:nvPr>
            <p:ph type="ftr" sz="quarter" idx="11"/>
          </p:nvPr>
        </p:nvSpPr>
        <p:spPr>
          <a:xfrm>
            <a:off x="3124200" y="6324600"/>
            <a:ext cx="2895600" cy="457200"/>
          </a:xfrm>
        </p:spPr>
        <p:txBody>
          <a:bodyPr/>
          <a:lstStyle>
            <a:lvl1pPr>
              <a:defRPr smtClean="0"/>
            </a:lvl1pPr>
          </a:lstStyle>
          <a:p>
            <a:endParaRPr lang="en-GB" dirty="0"/>
          </a:p>
        </p:txBody>
      </p:sp>
      <p:sp>
        <p:nvSpPr>
          <p:cNvPr id="37" name="Rectangle 37"/>
          <p:cNvSpPr>
            <a:spLocks noGrp="1" noChangeArrowheads="1"/>
          </p:cNvSpPr>
          <p:nvPr>
            <p:ph type="sldNum" sz="quarter" idx="12"/>
          </p:nvPr>
        </p:nvSpPr>
        <p:spPr>
          <a:xfrm>
            <a:off x="6553200" y="6324600"/>
            <a:ext cx="1905000" cy="457200"/>
          </a:xfrm>
        </p:spPr>
        <p:txBody>
          <a:bodyPr/>
          <a:lstStyle>
            <a:lvl1pPr>
              <a:defRPr smtClean="0"/>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192394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5" name="Rectangle 33"/>
          <p:cNvSpPr>
            <a:spLocks noGrp="1" noChangeArrowheads="1"/>
          </p:cNvSpPr>
          <p:nvPr>
            <p:ph type="ftr" sz="quarter" idx="11"/>
          </p:nvPr>
        </p:nvSpPr>
        <p:spPr>
          <a:ln/>
        </p:spPr>
        <p:txBody>
          <a:bodyPr/>
          <a:lstStyle>
            <a:lvl1pPr>
              <a:defRPr/>
            </a:lvl1pPr>
          </a:lstStyle>
          <a:p>
            <a:endParaRPr lang="en-GB" dirty="0"/>
          </a:p>
        </p:txBody>
      </p:sp>
      <p:sp>
        <p:nvSpPr>
          <p:cNvPr id="6"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1142115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65138"/>
            <a:ext cx="1943100" cy="563086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465138"/>
            <a:ext cx="5676900" cy="56308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5" name="Rectangle 33"/>
          <p:cNvSpPr>
            <a:spLocks noGrp="1" noChangeArrowheads="1"/>
          </p:cNvSpPr>
          <p:nvPr>
            <p:ph type="ftr" sz="quarter" idx="11"/>
          </p:nvPr>
        </p:nvSpPr>
        <p:spPr>
          <a:ln/>
        </p:spPr>
        <p:txBody>
          <a:bodyPr/>
          <a:lstStyle>
            <a:lvl1pPr>
              <a:defRPr/>
            </a:lvl1pPr>
          </a:lstStyle>
          <a:p>
            <a:endParaRPr lang="en-GB" dirty="0"/>
          </a:p>
        </p:txBody>
      </p:sp>
      <p:sp>
        <p:nvSpPr>
          <p:cNvPr id="6"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851641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465138"/>
            <a:ext cx="7772400" cy="1431925"/>
          </a:xfrm>
        </p:spPr>
        <p:txBody>
          <a:bodyPr/>
          <a:lstStyle/>
          <a:p>
            <a:r>
              <a:rPr lang="en-US"/>
              <a:t>Click to edit Master title style</a:t>
            </a:r>
            <a:endParaRPr lang="en-GB"/>
          </a:p>
        </p:txBody>
      </p:sp>
      <p:sp>
        <p:nvSpPr>
          <p:cNvPr id="3" name="Table Placeholder 2"/>
          <p:cNvSpPr>
            <a:spLocks noGrp="1"/>
          </p:cNvSpPr>
          <p:nvPr>
            <p:ph type="tbl" idx="1"/>
          </p:nvPr>
        </p:nvSpPr>
        <p:spPr>
          <a:xfrm>
            <a:off x="685800" y="1981200"/>
            <a:ext cx="7772400" cy="4114800"/>
          </a:xfrm>
        </p:spPr>
        <p:txBody>
          <a:bodyPr/>
          <a:lstStyle/>
          <a:p>
            <a:pPr lvl="0"/>
            <a:r>
              <a:rPr lang="en-US" noProof="0" dirty="0"/>
              <a:t>Click icon to add table</a:t>
            </a:r>
            <a:endParaRPr lang="en-GB" noProof="0" dirty="0"/>
          </a:p>
        </p:txBody>
      </p:sp>
      <p:sp>
        <p:nvSpPr>
          <p:cNvPr id="4"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5" name="Rectangle 33"/>
          <p:cNvSpPr>
            <a:spLocks noGrp="1" noChangeArrowheads="1"/>
          </p:cNvSpPr>
          <p:nvPr>
            <p:ph type="ftr" sz="quarter" idx="11"/>
          </p:nvPr>
        </p:nvSpPr>
        <p:spPr>
          <a:ln/>
        </p:spPr>
        <p:txBody>
          <a:bodyPr/>
          <a:lstStyle>
            <a:lvl1pPr>
              <a:defRPr/>
            </a:lvl1pPr>
          </a:lstStyle>
          <a:p>
            <a:endParaRPr lang="en-GB" dirty="0"/>
          </a:p>
        </p:txBody>
      </p:sp>
      <p:sp>
        <p:nvSpPr>
          <p:cNvPr id="6"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15714755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465138"/>
            <a:ext cx="7772400" cy="1431925"/>
          </a:xfrm>
        </p:spPr>
        <p:txBody>
          <a:bodyPr/>
          <a:lstStyle/>
          <a:p>
            <a:r>
              <a:rPr lang="en-US"/>
              <a:t>Click to edit Master title style</a:t>
            </a:r>
            <a:endParaRPr lang="en-GB"/>
          </a:p>
        </p:txBody>
      </p:sp>
      <p:sp>
        <p:nvSpPr>
          <p:cNvPr id="3" name="Text Placeholder 2"/>
          <p:cNvSpPr>
            <a:spLocks noGrp="1"/>
          </p:cNvSpPr>
          <p:nvPr>
            <p:ph type="body" sz="half" idx="1"/>
          </p:nvPr>
        </p:nvSpPr>
        <p:spPr>
          <a:xfrm>
            <a:off x="6858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6" name="Rectangle 33"/>
          <p:cNvSpPr>
            <a:spLocks noGrp="1" noChangeArrowheads="1"/>
          </p:cNvSpPr>
          <p:nvPr>
            <p:ph type="ftr" sz="quarter" idx="11"/>
          </p:nvPr>
        </p:nvSpPr>
        <p:spPr>
          <a:ln/>
        </p:spPr>
        <p:txBody>
          <a:bodyPr/>
          <a:lstStyle>
            <a:lvl1pPr>
              <a:defRPr/>
            </a:lvl1pPr>
          </a:lstStyle>
          <a:p>
            <a:endParaRPr lang="en-GB" dirty="0"/>
          </a:p>
        </p:txBody>
      </p:sp>
      <p:sp>
        <p:nvSpPr>
          <p:cNvPr id="7"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38770477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465138"/>
            <a:ext cx="7772400" cy="1431925"/>
          </a:xfrm>
        </p:spPr>
        <p:txBody>
          <a:bodyPr/>
          <a:lstStyle/>
          <a:p>
            <a:r>
              <a:rPr lang="en-US"/>
              <a:t>Click to edit Master title style</a:t>
            </a:r>
            <a:endParaRPr lang="en-GB"/>
          </a:p>
        </p:txBody>
      </p:sp>
      <p:sp>
        <p:nvSpPr>
          <p:cNvPr id="3" name="Chart Placeholder 2"/>
          <p:cNvSpPr>
            <a:spLocks noGrp="1"/>
          </p:cNvSpPr>
          <p:nvPr>
            <p:ph type="chart" idx="1"/>
          </p:nvPr>
        </p:nvSpPr>
        <p:spPr>
          <a:xfrm>
            <a:off x="685800" y="1981200"/>
            <a:ext cx="7772400" cy="4114800"/>
          </a:xfrm>
        </p:spPr>
        <p:txBody>
          <a:bodyPr/>
          <a:lstStyle/>
          <a:p>
            <a:pPr lvl="0"/>
            <a:r>
              <a:rPr lang="en-US" noProof="0" dirty="0"/>
              <a:t>Click icon to add chart</a:t>
            </a:r>
            <a:endParaRPr lang="en-GB" noProof="0" dirty="0"/>
          </a:p>
        </p:txBody>
      </p:sp>
      <p:sp>
        <p:nvSpPr>
          <p:cNvPr id="4"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5" name="Rectangle 33"/>
          <p:cNvSpPr>
            <a:spLocks noGrp="1" noChangeArrowheads="1"/>
          </p:cNvSpPr>
          <p:nvPr>
            <p:ph type="ftr" sz="quarter" idx="11"/>
          </p:nvPr>
        </p:nvSpPr>
        <p:spPr>
          <a:ln/>
        </p:spPr>
        <p:txBody>
          <a:bodyPr/>
          <a:lstStyle>
            <a:lvl1pPr>
              <a:defRPr/>
            </a:lvl1pPr>
          </a:lstStyle>
          <a:p>
            <a:endParaRPr lang="en-GB" dirty="0"/>
          </a:p>
        </p:txBody>
      </p:sp>
      <p:sp>
        <p:nvSpPr>
          <p:cNvPr id="6"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1901363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85800" y="609600"/>
            <a:ext cx="7772400" cy="1143000"/>
          </a:xfrm>
        </p:spPr>
        <p:txBody>
          <a:bodyPr/>
          <a:lstStyle/>
          <a:p>
            <a:r>
              <a:rPr lang="en-US"/>
              <a:t>Click to edit Master title style</a:t>
            </a:r>
            <a:endParaRPr lang="en-GB"/>
          </a:p>
        </p:txBody>
      </p:sp>
      <p:sp>
        <p:nvSpPr>
          <p:cNvPr id="3" name="Content Placeholder 2"/>
          <p:cNvSpPr>
            <a:spLocks noGrp="1"/>
          </p:cNvSpPr>
          <p:nvPr>
            <p:ph sz="quarter" idx="1"/>
          </p:nvPr>
        </p:nvSpPr>
        <p:spPr>
          <a:xfrm>
            <a:off x="685800" y="1981200"/>
            <a:ext cx="3810000" cy="1981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4648200" y="1981200"/>
            <a:ext cx="3810000" cy="1981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685800" y="4114800"/>
            <a:ext cx="3810000" cy="1981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Content Placeholder 5"/>
          <p:cNvSpPr>
            <a:spLocks noGrp="1"/>
          </p:cNvSpPr>
          <p:nvPr>
            <p:ph sz="quarter" idx="4"/>
          </p:nvPr>
        </p:nvSpPr>
        <p:spPr>
          <a:xfrm>
            <a:off x="4648200" y="4114800"/>
            <a:ext cx="3810000" cy="1981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85800" y="6400800"/>
            <a:ext cx="1905000" cy="457200"/>
          </a:xfrm>
        </p:spPr>
        <p:txBody>
          <a:bodyPr/>
          <a:lstStyle>
            <a:lvl1pPr>
              <a:defRPr smtClean="0"/>
            </a:lvl1pPr>
          </a:lstStyle>
          <a:p>
            <a:fld id="{1344B74D-9EBF-44B2-A397-138FC32E5962}" type="datetimeFigureOut">
              <a:rPr lang="en-GB" smtClean="0"/>
              <a:t>06/03/2017</a:t>
            </a:fld>
            <a:endParaRPr lang="en-GB" dirty="0"/>
          </a:p>
        </p:txBody>
      </p:sp>
      <p:sp>
        <p:nvSpPr>
          <p:cNvPr id="8" name="Footer Placeholder 7"/>
          <p:cNvSpPr>
            <a:spLocks noGrp="1"/>
          </p:cNvSpPr>
          <p:nvPr>
            <p:ph type="ftr" sz="quarter" idx="11"/>
          </p:nvPr>
        </p:nvSpPr>
        <p:spPr>
          <a:xfrm>
            <a:off x="3124200" y="6400800"/>
            <a:ext cx="2895600" cy="457200"/>
          </a:xfrm>
        </p:spPr>
        <p:txBody>
          <a:bodyPr/>
          <a:lstStyle>
            <a:lvl1pPr>
              <a:defRPr smtClean="0"/>
            </a:lvl1pPr>
          </a:lstStyle>
          <a:p>
            <a:endParaRPr lang="en-GB" dirty="0"/>
          </a:p>
        </p:txBody>
      </p:sp>
      <p:sp>
        <p:nvSpPr>
          <p:cNvPr id="9" name="Slide Number Placeholder 8"/>
          <p:cNvSpPr>
            <a:spLocks noGrp="1"/>
          </p:cNvSpPr>
          <p:nvPr>
            <p:ph type="sldNum" sz="quarter" idx="12"/>
          </p:nvPr>
        </p:nvSpPr>
        <p:spPr>
          <a:xfrm>
            <a:off x="6553200" y="6400800"/>
            <a:ext cx="1905000" cy="457200"/>
          </a:xfrm>
        </p:spPr>
        <p:txBody>
          <a:bodyPr/>
          <a:lstStyle>
            <a:lvl1pPr>
              <a:defRPr smtClean="0"/>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55346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5" name="Rectangle 33"/>
          <p:cNvSpPr>
            <a:spLocks noGrp="1" noChangeArrowheads="1"/>
          </p:cNvSpPr>
          <p:nvPr>
            <p:ph type="ftr" sz="quarter" idx="11"/>
          </p:nvPr>
        </p:nvSpPr>
        <p:spPr>
          <a:ln/>
        </p:spPr>
        <p:txBody>
          <a:bodyPr/>
          <a:lstStyle>
            <a:lvl1pPr>
              <a:defRPr/>
            </a:lvl1pPr>
          </a:lstStyle>
          <a:p>
            <a:endParaRPr lang="en-GB" dirty="0"/>
          </a:p>
        </p:txBody>
      </p:sp>
      <p:sp>
        <p:nvSpPr>
          <p:cNvPr id="6"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2089659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5" name="Rectangle 33"/>
          <p:cNvSpPr>
            <a:spLocks noGrp="1" noChangeArrowheads="1"/>
          </p:cNvSpPr>
          <p:nvPr>
            <p:ph type="ftr" sz="quarter" idx="11"/>
          </p:nvPr>
        </p:nvSpPr>
        <p:spPr>
          <a:ln/>
        </p:spPr>
        <p:txBody>
          <a:bodyPr/>
          <a:lstStyle>
            <a:lvl1pPr>
              <a:defRPr/>
            </a:lvl1pPr>
          </a:lstStyle>
          <a:p>
            <a:endParaRPr lang="en-GB" dirty="0"/>
          </a:p>
        </p:txBody>
      </p:sp>
      <p:sp>
        <p:nvSpPr>
          <p:cNvPr id="6"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475084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6" name="Rectangle 33"/>
          <p:cNvSpPr>
            <a:spLocks noGrp="1" noChangeArrowheads="1"/>
          </p:cNvSpPr>
          <p:nvPr>
            <p:ph type="ftr" sz="quarter" idx="11"/>
          </p:nvPr>
        </p:nvSpPr>
        <p:spPr>
          <a:ln/>
        </p:spPr>
        <p:txBody>
          <a:bodyPr/>
          <a:lstStyle>
            <a:lvl1pPr>
              <a:defRPr/>
            </a:lvl1pPr>
          </a:lstStyle>
          <a:p>
            <a:endParaRPr lang="en-GB" dirty="0"/>
          </a:p>
        </p:txBody>
      </p:sp>
      <p:sp>
        <p:nvSpPr>
          <p:cNvPr id="7"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3532411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8" name="Rectangle 33"/>
          <p:cNvSpPr>
            <a:spLocks noGrp="1" noChangeArrowheads="1"/>
          </p:cNvSpPr>
          <p:nvPr>
            <p:ph type="ftr" sz="quarter" idx="11"/>
          </p:nvPr>
        </p:nvSpPr>
        <p:spPr>
          <a:ln/>
        </p:spPr>
        <p:txBody>
          <a:bodyPr/>
          <a:lstStyle>
            <a:lvl1pPr>
              <a:defRPr/>
            </a:lvl1pPr>
          </a:lstStyle>
          <a:p>
            <a:endParaRPr lang="en-GB" dirty="0"/>
          </a:p>
        </p:txBody>
      </p:sp>
      <p:sp>
        <p:nvSpPr>
          <p:cNvPr id="9"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2151748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4" name="Rectangle 33"/>
          <p:cNvSpPr>
            <a:spLocks noGrp="1" noChangeArrowheads="1"/>
          </p:cNvSpPr>
          <p:nvPr>
            <p:ph type="ftr" sz="quarter" idx="11"/>
          </p:nvPr>
        </p:nvSpPr>
        <p:spPr>
          <a:ln/>
        </p:spPr>
        <p:txBody>
          <a:bodyPr/>
          <a:lstStyle>
            <a:lvl1pPr>
              <a:defRPr/>
            </a:lvl1pPr>
          </a:lstStyle>
          <a:p>
            <a:endParaRPr lang="en-GB" dirty="0"/>
          </a:p>
        </p:txBody>
      </p:sp>
      <p:sp>
        <p:nvSpPr>
          <p:cNvPr id="5"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3326108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3" name="Rectangle 33"/>
          <p:cNvSpPr>
            <a:spLocks noGrp="1" noChangeArrowheads="1"/>
          </p:cNvSpPr>
          <p:nvPr>
            <p:ph type="ftr" sz="quarter" idx="11"/>
          </p:nvPr>
        </p:nvSpPr>
        <p:spPr>
          <a:ln/>
        </p:spPr>
        <p:txBody>
          <a:bodyPr/>
          <a:lstStyle>
            <a:lvl1pPr>
              <a:defRPr/>
            </a:lvl1pPr>
          </a:lstStyle>
          <a:p>
            <a:endParaRPr lang="en-GB" dirty="0"/>
          </a:p>
        </p:txBody>
      </p:sp>
      <p:sp>
        <p:nvSpPr>
          <p:cNvPr id="4"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729667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6" name="Rectangle 33"/>
          <p:cNvSpPr>
            <a:spLocks noGrp="1" noChangeArrowheads="1"/>
          </p:cNvSpPr>
          <p:nvPr>
            <p:ph type="ftr" sz="quarter" idx="11"/>
          </p:nvPr>
        </p:nvSpPr>
        <p:spPr>
          <a:ln/>
        </p:spPr>
        <p:txBody>
          <a:bodyPr/>
          <a:lstStyle>
            <a:lvl1pPr>
              <a:defRPr/>
            </a:lvl1pPr>
          </a:lstStyle>
          <a:p>
            <a:endParaRPr lang="en-GB" dirty="0"/>
          </a:p>
        </p:txBody>
      </p:sp>
      <p:sp>
        <p:nvSpPr>
          <p:cNvPr id="7"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2004788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32"/>
          <p:cNvSpPr>
            <a:spLocks noGrp="1" noChangeArrowheads="1"/>
          </p:cNvSpPr>
          <p:nvPr>
            <p:ph type="dt" sz="half" idx="10"/>
          </p:nvPr>
        </p:nvSpPr>
        <p:spPr>
          <a:ln/>
        </p:spPr>
        <p:txBody>
          <a:bodyPr/>
          <a:lstStyle>
            <a:lvl1pPr>
              <a:defRPr/>
            </a:lvl1pPr>
          </a:lstStyle>
          <a:p>
            <a:fld id="{1344B74D-9EBF-44B2-A397-138FC32E5962}" type="datetimeFigureOut">
              <a:rPr lang="en-GB" smtClean="0"/>
              <a:t>06/03/2017</a:t>
            </a:fld>
            <a:endParaRPr lang="en-GB" dirty="0"/>
          </a:p>
        </p:txBody>
      </p:sp>
      <p:sp>
        <p:nvSpPr>
          <p:cNvPr id="6" name="Rectangle 33"/>
          <p:cNvSpPr>
            <a:spLocks noGrp="1" noChangeArrowheads="1"/>
          </p:cNvSpPr>
          <p:nvPr>
            <p:ph type="ftr" sz="quarter" idx="11"/>
          </p:nvPr>
        </p:nvSpPr>
        <p:spPr>
          <a:ln/>
        </p:spPr>
        <p:txBody>
          <a:bodyPr/>
          <a:lstStyle>
            <a:lvl1pPr>
              <a:defRPr/>
            </a:lvl1pPr>
          </a:lstStyle>
          <a:p>
            <a:endParaRPr lang="en-GB" dirty="0"/>
          </a:p>
        </p:txBody>
      </p:sp>
      <p:sp>
        <p:nvSpPr>
          <p:cNvPr id="7" name="Rectangle 34"/>
          <p:cNvSpPr>
            <a:spLocks noGrp="1" noChangeArrowheads="1"/>
          </p:cNvSpPr>
          <p:nvPr>
            <p:ph type="sldNum" sz="quarter" idx="12"/>
          </p:nvPr>
        </p:nvSpPr>
        <p:spPr>
          <a:ln/>
        </p:spPr>
        <p:txBody>
          <a:bodyPr/>
          <a:lstStyle>
            <a:lvl1pPr>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320399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7405688"/>
            <a:chOff x="0" y="-9"/>
            <a:chExt cx="5760" cy="4665"/>
          </a:xfrm>
        </p:grpSpPr>
        <p:sp>
          <p:nvSpPr>
            <p:cNvPr id="3075" name="Freeform 3"/>
            <p:cNvSpPr>
              <a:spLocks/>
            </p:cNvSpPr>
            <p:nvPr/>
          </p:nvSpPr>
          <p:spPr bwMode="hidden">
            <a:xfrm>
              <a:off x="1632" y="-5"/>
              <a:ext cx="1737" cy="4333"/>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3076" name="Freeform 4"/>
            <p:cNvSpPr>
              <a:spLocks/>
            </p:cNvSpPr>
            <p:nvPr/>
          </p:nvSpPr>
          <p:spPr bwMode="hidden">
            <a:xfrm>
              <a:off x="0" y="-7"/>
              <a:ext cx="1737" cy="4329"/>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3077" name="Freeform 5"/>
            <p:cNvSpPr>
              <a:spLocks/>
            </p:cNvSpPr>
            <p:nvPr/>
          </p:nvSpPr>
          <p:spPr bwMode="hidden">
            <a:xfrm>
              <a:off x="3744" y="-4"/>
              <a:ext cx="1739" cy="4330"/>
            </a:xfrm>
            <a:custGeom>
              <a:avLst/>
              <a:gdLst/>
              <a:ahLst/>
              <a:cxnLst>
                <a:cxn ang="0">
                  <a:pos x="494" y="4415"/>
                </a:cxn>
                <a:cxn ang="0">
                  <a:pos x="1739" y="4420"/>
                </a:cxn>
                <a:cxn ang="0">
                  <a:pos x="524" y="0"/>
                </a:cxn>
                <a:cxn ang="0">
                  <a:pos x="0" y="7"/>
                </a:cxn>
                <a:cxn ang="0">
                  <a:pos x="494" y="4415"/>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3078" name="Freeform 6"/>
            <p:cNvSpPr>
              <a:spLocks/>
            </p:cNvSpPr>
            <p:nvPr/>
          </p:nvSpPr>
          <p:spPr bwMode="hidden">
            <a:xfrm>
              <a:off x="1920" y="-9"/>
              <a:ext cx="2080" cy="4324"/>
            </a:xfrm>
            <a:custGeom>
              <a:avLst/>
              <a:gdLst/>
              <a:ahLst/>
              <a:cxnLst>
                <a:cxn ang="0">
                  <a:pos x="0" y="7"/>
                </a:cxn>
                <a:cxn ang="0">
                  <a:pos x="1870" y="4338"/>
                </a:cxn>
                <a:cxn ang="0">
                  <a:pos x="2080" y="4338"/>
                </a:cxn>
                <a:cxn ang="0">
                  <a:pos x="1033" y="0"/>
                </a:cxn>
                <a:cxn ang="0">
                  <a:pos x="0" y="7"/>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w="9525">
              <a:noFill/>
              <a:round/>
              <a:headEnd/>
              <a:tailEnd/>
            </a:ln>
            <a:effectLst/>
          </p:spPr>
          <p:txBody>
            <a:bodyPr wrap="none" anchor="ctr"/>
            <a:lstStyle/>
            <a:p>
              <a:pPr>
                <a:defRPr/>
              </a:pPr>
              <a:endParaRPr lang="en-GB" dirty="0"/>
            </a:p>
          </p:txBody>
        </p:sp>
        <p:sp>
          <p:nvSpPr>
            <p:cNvPr id="3079" name="Freeform 7"/>
            <p:cNvSpPr>
              <a:spLocks/>
            </p:cNvSpPr>
            <p:nvPr/>
          </p:nvSpPr>
          <p:spPr bwMode="hidden">
            <a:xfrm>
              <a:off x="117" y="97"/>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w="9525">
              <a:noFill/>
              <a:round/>
              <a:headEnd/>
              <a:tailEnd/>
            </a:ln>
            <a:effectLst/>
          </p:spPr>
          <p:txBody>
            <a:bodyPr wrap="none" anchor="ctr"/>
            <a:lstStyle/>
            <a:p>
              <a:pPr>
                <a:defRPr/>
              </a:pPr>
              <a:endParaRPr lang="en-GB" dirty="0"/>
            </a:p>
          </p:txBody>
        </p:sp>
        <p:sp>
          <p:nvSpPr>
            <p:cNvPr id="3080" name="Freeform 8"/>
            <p:cNvSpPr>
              <a:spLocks/>
            </p:cNvSpPr>
            <p:nvPr/>
          </p:nvSpPr>
          <p:spPr bwMode="hidden">
            <a:xfrm rot="2702961" flipH="1">
              <a:off x="810" y="766"/>
              <a:ext cx="2544" cy="1008"/>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81" name="Freeform 9"/>
            <p:cNvSpPr>
              <a:spLocks/>
            </p:cNvSpPr>
            <p:nvPr/>
          </p:nvSpPr>
          <p:spPr bwMode="hidden">
            <a:xfrm>
              <a:off x="83" y="49"/>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82" name="Freeform 10"/>
            <p:cNvSpPr>
              <a:spLocks/>
            </p:cNvSpPr>
            <p:nvPr/>
          </p:nvSpPr>
          <p:spPr bwMode="hidden">
            <a:xfrm rot="-2895842">
              <a:off x="-984" y="1041"/>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83" name="Freeform 11"/>
            <p:cNvSpPr>
              <a:spLocks/>
            </p:cNvSpPr>
            <p:nvPr/>
          </p:nvSpPr>
          <p:spPr bwMode="hidden">
            <a:xfrm rot="-2305141">
              <a:off x="1331" y="913"/>
              <a:ext cx="3594" cy="1735"/>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84" name="Freeform 12"/>
            <p:cNvSpPr>
              <a:spLocks/>
            </p:cNvSpPr>
            <p:nvPr/>
          </p:nvSpPr>
          <p:spPr bwMode="hidden">
            <a:xfrm rot="2084418" flipH="1">
              <a:off x="1859" y="865"/>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85" name="Freeform 13"/>
            <p:cNvSpPr>
              <a:spLocks/>
            </p:cNvSpPr>
            <p:nvPr/>
          </p:nvSpPr>
          <p:spPr bwMode="hidden">
            <a:xfrm>
              <a:off x="4250" y="-7"/>
              <a:ext cx="1089" cy="2285"/>
            </a:xfrm>
            <a:custGeom>
              <a:avLst/>
              <a:gdLst/>
              <a:ahLst/>
              <a:cxnLst>
                <a:cxn ang="0">
                  <a:pos x="0" y="2265"/>
                </a:cxn>
                <a:cxn ang="0">
                  <a:pos x="1030" y="0"/>
                </a:cxn>
                <a:cxn ang="0">
                  <a:pos x="1089" y="0"/>
                </a:cxn>
                <a:cxn ang="0">
                  <a:pos x="37" y="2285"/>
                </a:cxn>
                <a:cxn ang="0">
                  <a:pos x="0" y="2265"/>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86" name="Rectangle 14"/>
            <p:cNvSpPr>
              <a:spLocks noChangeArrowheads="1"/>
            </p:cNvSpPr>
            <p:nvPr/>
          </p:nvSpPr>
          <p:spPr bwMode="hidden">
            <a:xfrm>
              <a:off x="0" y="3910"/>
              <a:ext cx="5760" cy="432"/>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defRPr/>
              </a:pPr>
              <a:endParaRPr lang="en-GB" dirty="0"/>
            </a:p>
          </p:txBody>
        </p:sp>
        <p:sp>
          <p:nvSpPr>
            <p:cNvPr id="3087" name="Freeform 15"/>
            <p:cNvSpPr>
              <a:spLocks/>
            </p:cNvSpPr>
            <p:nvPr/>
          </p:nvSpPr>
          <p:spPr bwMode="hidden">
            <a:xfrm>
              <a:off x="1632" y="3956"/>
              <a:ext cx="1737" cy="382"/>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3088" name="Freeform 16"/>
            <p:cNvSpPr>
              <a:spLocks/>
            </p:cNvSpPr>
            <p:nvPr/>
          </p:nvSpPr>
          <p:spPr bwMode="hidden">
            <a:xfrm>
              <a:off x="0" y="3956"/>
              <a:ext cx="1737" cy="381"/>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3089" name="Freeform 17"/>
            <p:cNvSpPr>
              <a:spLocks/>
            </p:cNvSpPr>
            <p:nvPr/>
          </p:nvSpPr>
          <p:spPr bwMode="hidden">
            <a:xfrm>
              <a:off x="3744" y="3956"/>
              <a:ext cx="1739" cy="382"/>
            </a:xfrm>
            <a:custGeom>
              <a:avLst/>
              <a:gdLst/>
              <a:ahLst/>
              <a:cxnLst>
                <a:cxn ang="0">
                  <a:pos x="494" y="4415"/>
                </a:cxn>
                <a:cxn ang="0">
                  <a:pos x="1739" y="4420"/>
                </a:cxn>
                <a:cxn ang="0">
                  <a:pos x="524" y="0"/>
                </a:cxn>
                <a:cxn ang="0">
                  <a:pos x="0" y="7"/>
                </a:cxn>
                <a:cxn ang="0">
                  <a:pos x="494" y="4415"/>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pPr>
                <a:defRPr/>
              </a:pPr>
              <a:endParaRPr lang="en-GB" dirty="0"/>
            </a:p>
          </p:txBody>
        </p:sp>
        <p:sp>
          <p:nvSpPr>
            <p:cNvPr id="3090" name="Freeform 18"/>
            <p:cNvSpPr>
              <a:spLocks/>
            </p:cNvSpPr>
            <p:nvPr/>
          </p:nvSpPr>
          <p:spPr bwMode="hidden">
            <a:xfrm>
              <a:off x="1920" y="3956"/>
              <a:ext cx="2080" cy="381"/>
            </a:xfrm>
            <a:custGeom>
              <a:avLst/>
              <a:gdLst/>
              <a:ahLst/>
              <a:cxnLst>
                <a:cxn ang="0">
                  <a:pos x="0" y="7"/>
                </a:cxn>
                <a:cxn ang="0">
                  <a:pos x="1870" y="4338"/>
                </a:cxn>
                <a:cxn ang="0">
                  <a:pos x="2080" y="4338"/>
                </a:cxn>
                <a:cxn ang="0">
                  <a:pos x="1033" y="0"/>
                </a:cxn>
                <a:cxn ang="0">
                  <a:pos x="0" y="7"/>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w="9525">
              <a:noFill/>
              <a:round/>
              <a:headEnd/>
              <a:tailEnd/>
            </a:ln>
            <a:effectLst/>
          </p:spPr>
          <p:txBody>
            <a:bodyPr wrap="none" anchor="ctr"/>
            <a:lstStyle/>
            <a:p>
              <a:pPr>
                <a:defRPr/>
              </a:pPr>
              <a:endParaRPr lang="en-GB" dirty="0"/>
            </a:p>
          </p:txBody>
        </p:sp>
        <p:sp>
          <p:nvSpPr>
            <p:cNvPr id="3091" name="Rectangle 19"/>
            <p:cNvSpPr>
              <a:spLocks noChangeArrowheads="1"/>
            </p:cNvSpPr>
            <p:nvPr/>
          </p:nvSpPr>
          <p:spPr bwMode="hidden">
            <a:xfrm>
              <a:off x="0" y="3905"/>
              <a:ext cx="5760" cy="432"/>
            </a:xfrm>
            <a:prstGeom prst="rect">
              <a:avLst/>
            </a:prstGeom>
            <a:solidFill>
              <a:schemeClr val="bg2">
                <a:alpha val="50000"/>
              </a:schemeClr>
            </a:solidFill>
            <a:ln w="9525">
              <a:noFill/>
              <a:miter lim="800000"/>
              <a:headEnd/>
              <a:tailEnd/>
            </a:ln>
            <a:effectLst/>
          </p:spPr>
          <p:txBody>
            <a:bodyPr wrap="none" anchor="ctr"/>
            <a:lstStyle/>
            <a:p>
              <a:pPr>
                <a:defRPr/>
              </a:pPr>
              <a:endParaRPr lang="en-GB" dirty="0"/>
            </a:p>
          </p:txBody>
        </p:sp>
        <p:sp>
          <p:nvSpPr>
            <p:cNvPr id="3092" name="Freeform 20"/>
            <p:cNvSpPr>
              <a:spLocks/>
            </p:cNvSpPr>
            <p:nvPr/>
          </p:nvSpPr>
          <p:spPr bwMode="hidden">
            <a:xfrm>
              <a:off x="2583" y="3918"/>
              <a:ext cx="1036" cy="420"/>
            </a:xfrm>
            <a:custGeom>
              <a:avLst/>
              <a:gdLst/>
              <a:ahLst/>
              <a:cxnLst>
                <a:cxn ang="0">
                  <a:pos x="1027" y="0"/>
                </a:cxn>
                <a:cxn ang="0">
                  <a:pos x="0" y="417"/>
                </a:cxn>
                <a:cxn ang="0">
                  <a:pos x="24" y="420"/>
                </a:cxn>
                <a:cxn ang="0">
                  <a:pos x="1036" y="16"/>
                </a:cxn>
                <a:cxn ang="0">
                  <a:pos x="1027" y="0"/>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93" name="Freeform 21"/>
            <p:cNvSpPr>
              <a:spLocks/>
            </p:cNvSpPr>
            <p:nvPr/>
          </p:nvSpPr>
          <p:spPr bwMode="hidden">
            <a:xfrm rot="18897039" flipH="1">
              <a:off x="1486" y="3886"/>
              <a:ext cx="1060" cy="48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94" name="Freeform 22"/>
            <p:cNvSpPr>
              <a:spLocks/>
            </p:cNvSpPr>
            <p:nvPr/>
          </p:nvSpPr>
          <p:spPr bwMode="hidden">
            <a:xfrm rot="18897039" flipH="1">
              <a:off x="766" y="3886"/>
              <a:ext cx="1060" cy="48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95" name="Freeform 23"/>
            <p:cNvSpPr>
              <a:spLocks/>
            </p:cNvSpPr>
            <p:nvPr/>
          </p:nvSpPr>
          <p:spPr bwMode="hidden">
            <a:xfrm rot="18897039" flipH="1">
              <a:off x="31" y="3854"/>
              <a:ext cx="1034" cy="487"/>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96" name="Freeform 24"/>
            <p:cNvSpPr>
              <a:spLocks/>
            </p:cNvSpPr>
            <p:nvPr/>
          </p:nvSpPr>
          <p:spPr bwMode="hidden">
            <a:xfrm flipH="1" flipV="1">
              <a:off x="576" y="3910"/>
              <a:ext cx="3552"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97" name="Freeform 25"/>
            <p:cNvSpPr>
              <a:spLocks/>
            </p:cNvSpPr>
            <p:nvPr/>
          </p:nvSpPr>
          <p:spPr bwMode="hidden">
            <a:xfrm flipH="1" flipV="1">
              <a:off x="240" y="3910"/>
              <a:ext cx="1536"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98" name="Freeform 26"/>
            <p:cNvSpPr>
              <a:spLocks/>
            </p:cNvSpPr>
            <p:nvPr/>
          </p:nvSpPr>
          <p:spPr bwMode="hidden">
            <a:xfrm flipH="1" flipV="1">
              <a:off x="3036" y="3958"/>
              <a:ext cx="1332" cy="383"/>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099" name="Freeform 27"/>
            <p:cNvSpPr>
              <a:spLocks/>
            </p:cNvSpPr>
            <p:nvPr/>
          </p:nvSpPr>
          <p:spPr bwMode="hidden">
            <a:xfrm flipH="1" flipV="1">
              <a:off x="3984" y="3910"/>
              <a:ext cx="1536"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100" name="Freeform 28"/>
            <p:cNvSpPr>
              <a:spLocks/>
            </p:cNvSpPr>
            <p:nvPr/>
          </p:nvSpPr>
          <p:spPr bwMode="hidden">
            <a:xfrm flipH="1" flipV="1">
              <a:off x="3456" y="3910"/>
              <a:ext cx="2304"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a:defRPr/>
              </a:pPr>
              <a:endParaRPr lang="en-GB" dirty="0"/>
            </a:p>
          </p:txBody>
        </p:sp>
        <p:sp>
          <p:nvSpPr>
            <p:cNvPr id="3101" name="Rectangle 29"/>
            <p:cNvSpPr>
              <a:spLocks noChangeArrowheads="1"/>
            </p:cNvSpPr>
            <p:nvPr/>
          </p:nvSpPr>
          <p:spPr bwMode="hidden">
            <a:xfrm>
              <a:off x="0" y="3931"/>
              <a:ext cx="5760" cy="14"/>
            </a:xfrm>
            <a:prstGeom prst="rect">
              <a:avLst/>
            </a:prstGeom>
            <a:gradFill rotWithShape="0">
              <a:gsLst>
                <a:gs pos="0">
                  <a:schemeClr val="bg2"/>
                </a:gs>
                <a:gs pos="50000">
                  <a:schemeClr val="accent1"/>
                </a:gs>
                <a:gs pos="100000">
                  <a:schemeClr val="bg2"/>
                </a:gs>
              </a:gsLst>
              <a:lin ang="0" scaled="1"/>
            </a:gradFill>
            <a:ln w="9525">
              <a:noFill/>
              <a:miter lim="800000"/>
              <a:headEnd/>
              <a:tailEnd/>
            </a:ln>
            <a:effectLst/>
          </p:spPr>
          <p:txBody>
            <a:bodyPr wrap="none" anchor="ctr"/>
            <a:lstStyle/>
            <a:p>
              <a:pPr>
                <a:defRPr/>
              </a:pPr>
              <a:endParaRPr lang="en-GB" dirty="0"/>
            </a:p>
          </p:txBody>
        </p:sp>
      </p:grpSp>
      <p:sp>
        <p:nvSpPr>
          <p:cNvPr id="4099" name="Rectangle 30"/>
          <p:cNvSpPr>
            <a:spLocks noGrp="1" noChangeArrowheads="1"/>
          </p:cNvSpPr>
          <p:nvPr>
            <p:ph type="title"/>
          </p:nvPr>
        </p:nvSpPr>
        <p:spPr bwMode="auto">
          <a:xfrm>
            <a:off x="685800" y="465138"/>
            <a:ext cx="7772400" cy="14319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r>
              <a:rPr lang="en-US"/>
              <a:t>Click to edit Master title style</a:t>
            </a:r>
          </a:p>
        </p:txBody>
      </p:sp>
      <p:sp>
        <p:nvSpPr>
          <p:cNvPr id="4100" name="Rectangle 31"/>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104" name="Rectangle 32"/>
          <p:cNvSpPr>
            <a:spLocks noGrp="1" noChangeArrowheads="1"/>
          </p:cNvSpPr>
          <p:nvPr>
            <p:ph type="dt" sz="half" idx="2"/>
          </p:nvPr>
        </p:nvSpPr>
        <p:spPr bwMode="auto">
          <a:xfrm>
            <a:off x="712788" y="631348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atin typeface="+mn-lt"/>
              </a:defRPr>
            </a:lvl1pPr>
          </a:lstStyle>
          <a:p>
            <a:fld id="{1344B74D-9EBF-44B2-A397-138FC32E5962}" type="datetimeFigureOut">
              <a:rPr lang="en-GB" smtClean="0"/>
              <a:t>06/03/2017</a:t>
            </a:fld>
            <a:endParaRPr lang="en-GB" dirty="0"/>
          </a:p>
        </p:txBody>
      </p:sp>
      <p:sp>
        <p:nvSpPr>
          <p:cNvPr id="3105" name="Rectangle 33"/>
          <p:cNvSpPr>
            <a:spLocks noGrp="1" noChangeArrowheads="1"/>
          </p:cNvSpPr>
          <p:nvPr>
            <p:ph type="ftr" sz="quarter" idx="3"/>
          </p:nvPr>
        </p:nvSpPr>
        <p:spPr bwMode="auto">
          <a:xfrm>
            <a:off x="3151188" y="631348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latin typeface="+mn-lt"/>
              </a:defRPr>
            </a:lvl1pPr>
          </a:lstStyle>
          <a:p>
            <a:endParaRPr lang="en-GB" dirty="0"/>
          </a:p>
        </p:txBody>
      </p:sp>
      <p:sp>
        <p:nvSpPr>
          <p:cNvPr id="3106" name="Rectangle 34"/>
          <p:cNvSpPr>
            <a:spLocks noGrp="1" noChangeArrowheads="1"/>
          </p:cNvSpPr>
          <p:nvPr>
            <p:ph type="sldNum" sz="quarter" idx="4"/>
          </p:nvPr>
        </p:nvSpPr>
        <p:spPr bwMode="auto">
          <a:xfrm>
            <a:off x="6580188" y="631348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atin typeface="+mn-lt"/>
              </a:defRPr>
            </a:lvl1pPr>
          </a:lstStyle>
          <a:p>
            <a:fld id="{F5AFC3F1-3402-4E94-B07B-1733BD46042B}" type="slidenum">
              <a:rPr lang="en-GB" smtClean="0"/>
              <a:t>‹#›</a:t>
            </a:fld>
            <a:endParaRPr lang="en-GB" dirty="0"/>
          </a:p>
        </p:txBody>
      </p:sp>
    </p:spTree>
    <p:extLst>
      <p:ext uri="{BB962C8B-B14F-4D97-AF65-F5344CB8AC3E}">
        <p14:creationId xmlns:p14="http://schemas.microsoft.com/office/powerpoint/2010/main" val="1699278651"/>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Black" pitchFamily="34" charset="0"/>
        </a:defRPr>
      </a:lvl2pPr>
      <a:lvl3pPr algn="ctr" rtl="0" eaLnBrk="1" fontAlgn="base" hangingPunct="1">
        <a:spcBef>
          <a:spcPct val="0"/>
        </a:spcBef>
        <a:spcAft>
          <a:spcPct val="0"/>
        </a:spcAft>
        <a:defRPr sz="4400">
          <a:solidFill>
            <a:schemeClr val="tx2"/>
          </a:solidFill>
          <a:latin typeface="Arial Black" pitchFamily="34" charset="0"/>
        </a:defRPr>
      </a:lvl3pPr>
      <a:lvl4pPr algn="ctr" rtl="0" eaLnBrk="1" fontAlgn="base" hangingPunct="1">
        <a:spcBef>
          <a:spcPct val="0"/>
        </a:spcBef>
        <a:spcAft>
          <a:spcPct val="0"/>
        </a:spcAft>
        <a:defRPr sz="4400">
          <a:solidFill>
            <a:schemeClr val="tx2"/>
          </a:solidFill>
          <a:latin typeface="Arial Black" pitchFamily="34" charset="0"/>
        </a:defRPr>
      </a:lvl4pPr>
      <a:lvl5pPr algn="ctr" rtl="0" eaLnBrk="1" fontAlgn="base" hangingPunct="1">
        <a:spcBef>
          <a:spcPct val="0"/>
        </a:spcBef>
        <a:spcAft>
          <a:spcPct val="0"/>
        </a:spcAft>
        <a:defRPr sz="4400">
          <a:solidFill>
            <a:schemeClr val="tx2"/>
          </a:solidFill>
          <a:latin typeface="Arial Black" pitchFamily="34" charset="0"/>
        </a:defRPr>
      </a:lvl5pPr>
      <a:lvl6pPr marL="457200" algn="ctr" rtl="0" eaLnBrk="1" fontAlgn="base" hangingPunct="1">
        <a:spcBef>
          <a:spcPct val="0"/>
        </a:spcBef>
        <a:spcAft>
          <a:spcPct val="0"/>
        </a:spcAft>
        <a:defRPr sz="4400">
          <a:solidFill>
            <a:schemeClr val="tx2"/>
          </a:solidFill>
          <a:latin typeface="Arial Black" pitchFamily="34" charset="0"/>
        </a:defRPr>
      </a:lvl6pPr>
      <a:lvl7pPr marL="914400" algn="ctr" rtl="0" eaLnBrk="1" fontAlgn="base" hangingPunct="1">
        <a:spcBef>
          <a:spcPct val="0"/>
        </a:spcBef>
        <a:spcAft>
          <a:spcPct val="0"/>
        </a:spcAft>
        <a:defRPr sz="4400">
          <a:solidFill>
            <a:schemeClr val="tx2"/>
          </a:solidFill>
          <a:latin typeface="Arial Black" pitchFamily="34" charset="0"/>
        </a:defRPr>
      </a:lvl7pPr>
      <a:lvl8pPr marL="1371600" algn="ctr" rtl="0" eaLnBrk="1" fontAlgn="base" hangingPunct="1">
        <a:spcBef>
          <a:spcPct val="0"/>
        </a:spcBef>
        <a:spcAft>
          <a:spcPct val="0"/>
        </a:spcAft>
        <a:defRPr sz="4400">
          <a:solidFill>
            <a:schemeClr val="tx2"/>
          </a:solidFill>
          <a:latin typeface="Arial Black" pitchFamily="34" charset="0"/>
        </a:defRPr>
      </a:lvl8pPr>
      <a:lvl9pPr marL="1828800" algn="ctr" rtl="0" eaLnBrk="1" fontAlgn="base" hangingPunct="1">
        <a:spcBef>
          <a:spcPct val="0"/>
        </a:spcBef>
        <a:spcAft>
          <a:spcPct val="0"/>
        </a:spcAft>
        <a:defRPr sz="4400">
          <a:solidFill>
            <a:schemeClr val="tx2"/>
          </a:solidFill>
          <a:latin typeface="Arial Black" pitchFamily="34" charset="0"/>
        </a:defRPr>
      </a:lvl9pPr>
    </p:titleStyle>
    <p:bodyStyle>
      <a:lvl1pPr marL="342900" indent="-342900" algn="l" rtl="0" eaLnBrk="1" fontAlgn="base" hangingPunct="1">
        <a:spcBef>
          <a:spcPct val="20000"/>
        </a:spcBef>
        <a:spcAft>
          <a:spcPct val="0"/>
        </a:spcAft>
        <a:buSzPct val="85000"/>
        <a:buBlip>
          <a:blip r:embed="rId17"/>
        </a:buBlip>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0000"/>
        <a:buFont typeface="Wingdings" pitchFamily="2" charset="2"/>
        <a:buChar char="l"/>
        <a:defRPr sz="2800">
          <a:solidFill>
            <a:schemeClr val="tx1"/>
          </a:solidFill>
          <a:latin typeface="+mn-lt"/>
        </a:defRPr>
      </a:lvl2pPr>
      <a:lvl3pPr marL="1143000" indent="-228600" algn="l" rtl="0" eaLnBrk="1" fontAlgn="base" hangingPunct="1">
        <a:spcBef>
          <a:spcPct val="20000"/>
        </a:spcBef>
        <a:spcAft>
          <a:spcPct val="0"/>
        </a:spcAft>
        <a:buClr>
          <a:schemeClr val="hlink"/>
        </a:buClr>
        <a:buSzPct val="65000"/>
        <a:buFont typeface="Wingdings" pitchFamily="2" charset="2"/>
        <a:buChar char="l"/>
        <a:defRPr sz="2400">
          <a:solidFill>
            <a:schemeClr val="tx1"/>
          </a:solidFill>
          <a:latin typeface="+mn-lt"/>
        </a:defRPr>
      </a:lvl3pPr>
      <a:lvl4pPr marL="1600200" indent="-228600" algn="l" rtl="0" eaLnBrk="1" fontAlgn="base" hangingPunct="1">
        <a:spcBef>
          <a:spcPct val="20000"/>
        </a:spcBef>
        <a:spcAft>
          <a:spcPct val="0"/>
        </a:spcAft>
        <a:buClr>
          <a:schemeClr val="accent1"/>
        </a:buClr>
        <a:buSzPct val="60000"/>
        <a:buFont typeface="Wingdings" pitchFamily="2" charset="2"/>
        <a:buChar char="l"/>
        <a:defRPr sz="2000">
          <a:solidFill>
            <a:schemeClr val="tx1"/>
          </a:solidFill>
          <a:latin typeface="+mn-lt"/>
        </a:defRPr>
      </a:lvl4pPr>
      <a:lvl5pPr marL="2057400" indent="-228600" algn="l" rtl="0" eaLnBrk="1" fontAlgn="base" hangingPunct="1">
        <a:spcBef>
          <a:spcPct val="20000"/>
        </a:spcBef>
        <a:spcAft>
          <a:spcPct val="0"/>
        </a:spcAft>
        <a:buClr>
          <a:schemeClr val="accent2"/>
        </a:buClr>
        <a:buSzPct val="60000"/>
        <a:buFont typeface="Wingdings" pitchFamily="2" charset="2"/>
        <a:buChar char="l"/>
        <a:defRPr sz="2000">
          <a:solidFill>
            <a:schemeClr val="tx1"/>
          </a:solidFill>
          <a:latin typeface="+mn-lt"/>
        </a:defRPr>
      </a:lvl5pPr>
      <a:lvl6pPr marL="2514600" indent="-228600" algn="l" rtl="0" eaLnBrk="1" fontAlgn="base" hangingPunct="1">
        <a:spcBef>
          <a:spcPct val="20000"/>
        </a:spcBef>
        <a:spcAft>
          <a:spcPct val="0"/>
        </a:spcAft>
        <a:buClr>
          <a:schemeClr val="accent2"/>
        </a:buClr>
        <a:buSzPct val="60000"/>
        <a:buFont typeface="Wingdings" pitchFamily="2" charset="2"/>
        <a:buChar char="l"/>
        <a:defRPr sz="2000">
          <a:solidFill>
            <a:schemeClr val="tx1"/>
          </a:solidFill>
          <a:latin typeface="+mn-lt"/>
        </a:defRPr>
      </a:lvl6pPr>
      <a:lvl7pPr marL="2971800" indent="-228600" algn="l" rtl="0" eaLnBrk="1" fontAlgn="base" hangingPunct="1">
        <a:spcBef>
          <a:spcPct val="20000"/>
        </a:spcBef>
        <a:spcAft>
          <a:spcPct val="0"/>
        </a:spcAft>
        <a:buClr>
          <a:schemeClr val="accent2"/>
        </a:buClr>
        <a:buSzPct val="60000"/>
        <a:buFont typeface="Wingdings" pitchFamily="2" charset="2"/>
        <a:buChar char="l"/>
        <a:defRPr sz="2000">
          <a:solidFill>
            <a:schemeClr val="tx1"/>
          </a:solidFill>
          <a:latin typeface="+mn-lt"/>
        </a:defRPr>
      </a:lvl7pPr>
      <a:lvl8pPr marL="3429000" indent="-228600" algn="l" rtl="0" eaLnBrk="1" fontAlgn="base" hangingPunct="1">
        <a:spcBef>
          <a:spcPct val="20000"/>
        </a:spcBef>
        <a:spcAft>
          <a:spcPct val="0"/>
        </a:spcAft>
        <a:buClr>
          <a:schemeClr val="accent2"/>
        </a:buClr>
        <a:buSzPct val="60000"/>
        <a:buFont typeface="Wingdings" pitchFamily="2" charset="2"/>
        <a:buChar char="l"/>
        <a:defRPr sz="2000">
          <a:solidFill>
            <a:schemeClr val="tx1"/>
          </a:solidFill>
          <a:latin typeface="+mn-lt"/>
        </a:defRPr>
      </a:lvl8pPr>
      <a:lvl9pPr marL="3886200" indent="-228600" algn="l" rtl="0" eaLnBrk="1" fontAlgn="base" hangingPunct="1">
        <a:spcBef>
          <a:spcPct val="20000"/>
        </a:spcBef>
        <a:spcAft>
          <a:spcPct val="0"/>
        </a:spcAft>
        <a:buClr>
          <a:schemeClr val="accent2"/>
        </a:buClr>
        <a:buSzPct val="6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9026" y="812869"/>
            <a:ext cx="8706677" cy="3785652"/>
          </a:xfrm>
        </p:spPr>
        <p:txBody>
          <a:bodyPr/>
          <a:lstStyle/>
          <a:p>
            <a:pPr algn="ctr"/>
            <a:r>
              <a:rPr lang="en-GB" dirty="0"/>
              <a:t>Looking to FOURIER: </a:t>
            </a:r>
            <a:br>
              <a:rPr lang="en-GB" dirty="0"/>
            </a:br>
            <a:br>
              <a:rPr lang="en-GB" dirty="0"/>
            </a:br>
            <a:r>
              <a:rPr lang="en-GB" cap="none" dirty="0"/>
              <a:t>What do the trials tell us about LDL lowering and cardiovascular events? </a:t>
            </a:r>
            <a:br>
              <a:rPr lang="en-US" dirty="0"/>
            </a:br>
            <a:endParaRPr lang="en-US" dirty="0"/>
          </a:p>
        </p:txBody>
      </p:sp>
      <p:sp>
        <p:nvSpPr>
          <p:cNvPr id="5" name="Text Placeholder 4"/>
          <p:cNvSpPr>
            <a:spLocks noGrp="1"/>
          </p:cNvSpPr>
          <p:nvPr>
            <p:ph type="body" idx="1"/>
          </p:nvPr>
        </p:nvSpPr>
        <p:spPr>
          <a:xfrm>
            <a:off x="2252870" y="3856383"/>
            <a:ext cx="6612833" cy="1029233"/>
          </a:xfrm>
        </p:spPr>
        <p:txBody>
          <a:bodyPr/>
          <a:lstStyle/>
          <a:p>
            <a:endParaRPr lang="en-GB" dirty="0"/>
          </a:p>
          <a:p>
            <a:endParaRPr lang="en-GB" dirty="0"/>
          </a:p>
          <a:p>
            <a:endParaRPr lang="en-US" dirty="0"/>
          </a:p>
        </p:txBody>
      </p:sp>
    </p:spTree>
    <p:extLst>
      <p:ext uri="{BB962C8B-B14F-4D97-AF65-F5344CB8AC3E}">
        <p14:creationId xmlns:p14="http://schemas.microsoft.com/office/powerpoint/2010/main" val="1420640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69850"/>
            <a:ext cx="9144000" cy="1190625"/>
          </a:xfrm>
        </p:spPr>
        <p:txBody>
          <a:bodyPr/>
          <a:lstStyle/>
          <a:p>
            <a:pPr eaLnBrk="1" hangingPunct="1"/>
            <a:r>
              <a:rPr lang="en-US" altLang="en-US" sz="3600" dirty="0"/>
              <a:t>NICE –CG 181 Continuum of CVD Risk and its treatment</a:t>
            </a:r>
          </a:p>
        </p:txBody>
      </p:sp>
      <p:sp>
        <p:nvSpPr>
          <p:cNvPr id="8195" name="Text Box 3"/>
          <p:cNvSpPr txBox="1">
            <a:spLocks noChangeArrowheads="1"/>
          </p:cNvSpPr>
          <p:nvPr/>
        </p:nvSpPr>
        <p:spPr bwMode="auto">
          <a:xfrm>
            <a:off x="139701" y="1940400"/>
            <a:ext cx="1765300" cy="336550"/>
          </a:xfrm>
          <a:prstGeom prst="rect">
            <a:avLst/>
          </a:prstGeom>
          <a:noFill/>
          <a:ln w="12700">
            <a:noFill/>
            <a:miter lim="800000"/>
            <a:headEnd/>
            <a:tailEnd/>
          </a:ln>
        </p:spPr>
        <p:txBody>
          <a:bodyPr anchor="ctr">
            <a:spAutoFit/>
          </a:bodyPr>
          <a:lstStyle/>
          <a:p>
            <a:pPr eaLnBrk="0" hangingPunct="0"/>
            <a:r>
              <a:rPr lang="en-US" altLang="en-US" sz="1600" b="1" dirty="0">
                <a:solidFill>
                  <a:srgbClr val="FFFFFF"/>
                </a:solidFill>
              </a:rPr>
              <a:t>Post MI/Angina</a:t>
            </a:r>
          </a:p>
        </p:txBody>
      </p:sp>
      <p:sp>
        <p:nvSpPr>
          <p:cNvPr id="8196" name="Text Box 4"/>
          <p:cNvSpPr txBox="1">
            <a:spLocks noChangeArrowheads="1"/>
          </p:cNvSpPr>
          <p:nvPr/>
        </p:nvSpPr>
        <p:spPr bwMode="auto">
          <a:xfrm>
            <a:off x="66068" y="2821624"/>
            <a:ext cx="3508375" cy="581025"/>
          </a:xfrm>
          <a:prstGeom prst="rect">
            <a:avLst/>
          </a:prstGeom>
          <a:noFill/>
          <a:ln w="12700">
            <a:noFill/>
            <a:miter lim="800000"/>
            <a:headEnd/>
            <a:tailEnd/>
          </a:ln>
        </p:spPr>
        <p:txBody>
          <a:bodyPr anchor="ctr">
            <a:spAutoFit/>
          </a:bodyPr>
          <a:lstStyle/>
          <a:p>
            <a:pPr eaLnBrk="0" hangingPunct="0"/>
            <a:r>
              <a:rPr lang="en-US" altLang="en-US" sz="1600" b="1" dirty="0">
                <a:solidFill>
                  <a:srgbClr val="FFFFFF"/>
                </a:solidFill>
              </a:rPr>
              <a:t>Other Atherosclerotic Manifestations</a:t>
            </a:r>
          </a:p>
        </p:txBody>
      </p:sp>
      <p:sp>
        <p:nvSpPr>
          <p:cNvPr id="8197" name="Text Box 5"/>
          <p:cNvSpPr txBox="1">
            <a:spLocks noChangeArrowheads="1"/>
          </p:cNvSpPr>
          <p:nvPr/>
        </p:nvSpPr>
        <p:spPr bwMode="auto">
          <a:xfrm>
            <a:off x="43466" y="3447176"/>
            <a:ext cx="2854325" cy="830997"/>
          </a:xfrm>
          <a:prstGeom prst="rect">
            <a:avLst/>
          </a:prstGeom>
          <a:noFill/>
          <a:ln w="12700">
            <a:noFill/>
            <a:miter lim="800000"/>
            <a:headEnd/>
            <a:tailEnd/>
          </a:ln>
        </p:spPr>
        <p:txBody>
          <a:bodyPr anchor="ctr">
            <a:spAutoFit/>
          </a:bodyPr>
          <a:lstStyle/>
          <a:p>
            <a:pPr eaLnBrk="0" hangingPunct="0"/>
            <a:r>
              <a:rPr lang="en-US" altLang="en-US" sz="1600" b="1" dirty="0">
                <a:solidFill>
                  <a:srgbClr val="FFFFFF"/>
                </a:solidFill>
              </a:rPr>
              <a:t>Subclinical </a:t>
            </a:r>
          </a:p>
          <a:p>
            <a:pPr eaLnBrk="0" hangingPunct="0"/>
            <a:r>
              <a:rPr lang="en-US" altLang="en-US" sz="1600" b="1" dirty="0">
                <a:solidFill>
                  <a:srgbClr val="FFFFFF"/>
                </a:solidFill>
              </a:rPr>
              <a:t>Atherosclerosis:</a:t>
            </a:r>
          </a:p>
          <a:p>
            <a:pPr eaLnBrk="0" hangingPunct="0"/>
            <a:r>
              <a:rPr lang="en-US" altLang="en-US" sz="1600" b="1" dirty="0">
                <a:solidFill>
                  <a:srgbClr val="FFFFFF"/>
                </a:solidFill>
              </a:rPr>
              <a:t>Type 2 diabetes</a:t>
            </a:r>
          </a:p>
        </p:txBody>
      </p:sp>
      <p:sp>
        <p:nvSpPr>
          <p:cNvPr id="8198" name="Text Box 6"/>
          <p:cNvSpPr txBox="1">
            <a:spLocks noChangeArrowheads="1"/>
          </p:cNvSpPr>
          <p:nvPr/>
        </p:nvSpPr>
        <p:spPr bwMode="auto">
          <a:xfrm>
            <a:off x="66068" y="4370101"/>
            <a:ext cx="2454275" cy="584775"/>
          </a:xfrm>
          <a:prstGeom prst="rect">
            <a:avLst/>
          </a:prstGeom>
          <a:noFill/>
          <a:ln w="12700">
            <a:noFill/>
            <a:miter lim="800000"/>
            <a:headEnd/>
            <a:tailEnd/>
          </a:ln>
        </p:spPr>
        <p:txBody>
          <a:bodyPr anchor="ctr">
            <a:spAutoFit/>
          </a:bodyPr>
          <a:lstStyle/>
          <a:p>
            <a:pPr eaLnBrk="0" hangingPunct="0"/>
            <a:r>
              <a:rPr lang="en-US" altLang="en-US" sz="1600" b="1" dirty="0">
                <a:solidFill>
                  <a:srgbClr val="FFFFFF"/>
                </a:solidFill>
              </a:rPr>
              <a:t>Multiple RFs</a:t>
            </a:r>
          </a:p>
          <a:p>
            <a:pPr eaLnBrk="0" hangingPunct="0"/>
            <a:r>
              <a:rPr lang="en-US" altLang="en-US" sz="1600" b="1" dirty="0">
                <a:solidFill>
                  <a:srgbClr val="FFFFFF"/>
                </a:solidFill>
              </a:rPr>
              <a:t>QRISK&gt;10%</a:t>
            </a:r>
          </a:p>
        </p:txBody>
      </p:sp>
      <p:sp>
        <p:nvSpPr>
          <p:cNvPr id="8199" name="Text Box 7"/>
          <p:cNvSpPr txBox="1">
            <a:spLocks noChangeArrowheads="1"/>
          </p:cNvSpPr>
          <p:nvPr/>
        </p:nvSpPr>
        <p:spPr bwMode="auto">
          <a:xfrm>
            <a:off x="66068" y="5122287"/>
            <a:ext cx="1835150" cy="584775"/>
          </a:xfrm>
          <a:prstGeom prst="rect">
            <a:avLst/>
          </a:prstGeom>
          <a:noFill/>
          <a:ln w="12700">
            <a:noFill/>
            <a:miter lim="800000"/>
            <a:headEnd/>
            <a:tailEnd/>
          </a:ln>
        </p:spPr>
        <p:txBody>
          <a:bodyPr anchor="ctr">
            <a:spAutoFit/>
          </a:bodyPr>
          <a:lstStyle/>
          <a:p>
            <a:pPr eaLnBrk="0" hangingPunct="0"/>
            <a:r>
              <a:rPr lang="en-US" altLang="en-US" sz="1600" b="1" dirty="0">
                <a:solidFill>
                  <a:srgbClr val="FFFFFF"/>
                </a:solidFill>
              </a:rPr>
              <a:t>Low </a:t>
            </a:r>
          </a:p>
          <a:p>
            <a:pPr eaLnBrk="0" hangingPunct="0"/>
            <a:r>
              <a:rPr lang="en-US" altLang="en-US" sz="1600" b="1" dirty="0">
                <a:solidFill>
                  <a:srgbClr val="FFFFFF"/>
                </a:solidFill>
              </a:rPr>
              <a:t>Risk</a:t>
            </a:r>
          </a:p>
        </p:txBody>
      </p:sp>
      <p:sp>
        <p:nvSpPr>
          <p:cNvPr id="8200" name="Text Box 8"/>
          <p:cNvSpPr txBox="1">
            <a:spLocks noChangeArrowheads="1"/>
          </p:cNvSpPr>
          <p:nvPr/>
        </p:nvSpPr>
        <p:spPr bwMode="auto">
          <a:xfrm>
            <a:off x="2564989" y="2497214"/>
            <a:ext cx="1905000" cy="581025"/>
          </a:xfrm>
          <a:prstGeom prst="rect">
            <a:avLst/>
          </a:prstGeom>
          <a:noFill/>
          <a:ln w="12700">
            <a:noFill/>
            <a:miter lim="800000"/>
            <a:headEnd/>
            <a:tailEnd/>
          </a:ln>
        </p:spPr>
        <p:txBody>
          <a:bodyPr anchor="ctr">
            <a:spAutoFit/>
          </a:bodyPr>
          <a:lstStyle/>
          <a:p>
            <a:pPr eaLnBrk="0" hangingPunct="0"/>
            <a:r>
              <a:rPr lang="en-US" altLang="en-US" sz="1600" b="1" dirty="0">
                <a:solidFill>
                  <a:srgbClr val="FFFFFF"/>
                </a:solidFill>
              </a:rPr>
              <a:t>Secondary</a:t>
            </a:r>
          </a:p>
          <a:p>
            <a:pPr eaLnBrk="0" hangingPunct="0"/>
            <a:r>
              <a:rPr lang="en-US" altLang="en-US" sz="1600" b="1" dirty="0">
                <a:solidFill>
                  <a:srgbClr val="FFFFFF"/>
                </a:solidFill>
              </a:rPr>
              <a:t>Prevention</a:t>
            </a:r>
          </a:p>
        </p:txBody>
      </p:sp>
      <p:sp>
        <p:nvSpPr>
          <p:cNvPr id="8201" name="Text Box 9"/>
          <p:cNvSpPr txBox="1">
            <a:spLocks noChangeArrowheads="1"/>
          </p:cNvSpPr>
          <p:nvPr/>
        </p:nvSpPr>
        <p:spPr bwMode="auto">
          <a:xfrm>
            <a:off x="1484916" y="4018644"/>
            <a:ext cx="1828800" cy="581025"/>
          </a:xfrm>
          <a:prstGeom prst="rect">
            <a:avLst/>
          </a:prstGeom>
          <a:noFill/>
          <a:ln w="12700">
            <a:noFill/>
            <a:miter lim="800000"/>
            <a:headEnd/>
            <a:tailEnd/>
          </a:ln>
        </p:spPr>
        <p:txBody>
          <a:bodyPr anchor="ctr">
            <a:spAutoFit/>
          </a:bodyPr>
          <a:lstStyle/>
          <a:p>
            <a:pPr algn="ctr" eaLnBrk="0" hangingPunct="0"/>
            <a:r>
              <a:rPr lang="en-US" altLang="en-US" sz="1600" b="1" dirty="0">
                <a:solidFill>
                  <a:srgbClr val="FFFFFF"/>
                </a:solidFill>
              </a:rPr>
              <a:t>Primary</a:t>
            </a:r>
            <a:br>
              <a:rPr lang="en-US" altLang="en-US" sz="1600" b="1" dirty="0">
                <a:solidFill>
                  <a:srgbClr val="FFFFFF"/>
                </a:solidFill>
              </a:rPr>
            </a:br>
            <a:r>
              <a:rPr lang="en-US" altLang="en-US" sz="1600" b="1" dirty="0">
                <a:solidFill>
                  <a:srgbClr val="FFFFFF"/>
                </a:solidFill>
              </a:rPr>
              <a:t>Prevention</a:t>
            </a:r>
          </a:p>
        </p:txBody>
      </p:sp>
      <p:sp>
        <p:nvSpPr>
          <p:cNvPr id="8202" name="Rectangle 10"/>
          <p:cNvSpPr>
            <a:spLocks noChangeArrowheads="1"/>
          </p:cNvSpPr>
          <p:nvPr/>
        </p:nvSpPr>
        <p:spPr bwMode="auto">
          <a:xfrm>
            <a:off x="515938" y="6309869"/>
            <a:ext cx="5902325" cy="308419"/>
          </a:xfrm>
          <a:prstGeom prst="rect">
            <a:avLst/>
          </a:prstGeom>
          <a:noFill/>
          <a:ln w="9525">
            <a:noFill/>
            <a:miter lim="800000"/>
            <a:headEnd/>
            <a:tailEnd/>
          </a:ln>
        </p:spPr>
        <p:txBody>
          <a:bodyPr lIns="92075" tIns="46038" rIns="92075" bIns="46038" anchor="b">
            <a:spAutoFit/>
          </a:bodyPr>
          <a:lstStyle/>
          <a:p>
            <a:pPr eaLnBrk="0" hangingPunct="0"/>
            <a:r>
              <a:rPr lang="en-US" altLang="en-US" sz="1400" dirty="0">
                <a:solidFill>
                  <a:srgbClr val="FFFFFF"/>
                </a:solidFill>
              </a:rPr>
              <a:t>Courtesy of CD Furberg.; modified to include NICE CG181</a:t>
            </a:r>
          </a:p>
        </p:txBody>
      </p:sp>
      <p:sp>
        <p:nvSpPr>
          <p:cNvPr id="8203" name="AutoShape 11"/>
          <p:cNvSpPr>
            <a:spLocks noChangeArrowheads="1"/>
          </p:cNvSpPr>
          <p:nvPr/>
        </p:nvSpPr>
        <p:spPr bwMode="auto">
          <a:xfrm>
            <a:off x="3862388" y="1355725"/>
            <a:ext cx="1435100" cy="1387475"/>
          </a:xfrm>
          <a:prstGeom prst="triangle">
            <a:avLst>
              <a:gd name="adj" fmla="val 50000"/>
            </a:avLst>
          </a:prstGeom>
          <a:solidFill>
            <a:srgbClr val="FF0000"/>
          </a:solidFill>
          <a:ln w="9525">
            <a:noFill/>
            <a:miter lim="800000"/>
            <a:headEnd/>
            <a:tailEnd/>
          </a:ln>
        </p:spPr>
        <p:txBody>
          <a:bodyPr wrap="none" anchor="ctr"/>
          <a:lstStyle/>
          <a:p>
            <a:endParaRPr lang="en-GB" dirty="0">
              <a:solidFill>
                <a:srgbClr val="FFFFFF"/>
              </a:solidFill>
            </a:endParaRPr>
          </a:p>
        </p:txBody>
      </p:sp>
      <p:sp>
        <p:nvSpPr>
          <p:cNvPr id="8204" name="Freeform 12"/>
          <p:cNvSpPr>
            <a:spLocks/>
          </p:cNvSpPr>
          <p:nvPr/>
        </p:nvSpPr>
        <p:spPr bwMode="auto">
          <a:xfrm>
            <a:off x="3422746" y="2756201"/>
            <a:ext cx="2315901" cy="825500"/>
          </a:xfrm>
          <a:custGeom>
            <a:avLst/>
            <a:gdLst>
              <a:gd name="T0" fmla="*/ 419002 w 1608"/>
              <a:gd name="T1" fmla="*/ 0 h 520"/>
              <a:gd name="T2" fmla="*/ 1845303 w 1608"/>
              <a:gd name="T3" fmla="*/ 0 h 520"/>
              <a:gd name="T4" fmla="*/ 2268538 w 1608"/>
              <a:gd name="T5" fmla="*/ 825500 h 520"/>
              <a:gd name="T6" fmla="*/ 0 w 1608"/>
              <a:gd name="T7" fmla="*/ 825500 h 520"/>
              <a:gd name="T8" fmla="*/ 419002 w 1608"/>
              <a:gd name="T9" fmla="*/ 0 h 520"/>
              <a:gd name="T10" fmla="*/ 0 60000 65536"/>
              <a:gd name="T11" fmla="*/ 0 60000 65536"/>
              <a:gd name="T12" fmla="*/ 0 60000 65536"/>
              <a:gd name="T13" fmla="*/ 0 60000 65536"/>
              <a:gd name="T14" fmla="*/ 0 60000 65536"/>
              <a:gd name="T15" fmla="*/ 0 w 1608"/>
              <a:gd name="T16" fmla="*/ 0 h 520"/>
              <a:gd name="T17" fmla="*/ 1608 w 1608"/>
              <a:gd name="T18" fmla="*/ 520 h 520"/>
            </a:gdLst>
            <a:ahLst/>
            <a:cxnLst>
              <a:cxn ang="T10">
                <a:pos x="T0" y="T1"/>
              </a:cxn>
              <a:cxn ang="T11">
                <a:pos x="T2" y="T3"/>
              </a:cxn>
              <a:cxn ang="T12">
                <a:pos x="T4" y="T5"/>
              </a:cxn>
              <a:cxn ang="T13">
                <a:pos x="T6" y="T7"/>
              </a:cxn>
              <a:cxn ang="T14">
                <a:pos x="T8" y="T9"/>
              </a:cxn>
            </a:cxnLst>
            <a:rect l="T15" t="T16" r="T17" b="T18"/>
            <a:pathLst>
              <a:path w="1608" h="520">
                <a:moveTo>
                  <a:pt x="297" y="0"/>
                </a:moveTo>
                <a:lnTo>
                  <a:pt x="1308" y="0"/>
                </a:lnTo>
                <a:lnTo>
                  <a:pt x="1608" y="520"/>
                </a:lnTo>
                <a:lnTo>
                  <a:pt x="0" y="520"/>
                </a:lnTo>
                <a:lnTo>
                  <a:pt x="297" y="0"/>
                </a:lnTo>
                <a:close/>
              </a:path>
            </a:pathLst>
          </a:custGeom>
          <a:solidFill>
            <a:srgbClr val="FF9900"/>
          </a:solidFill>
          <a:ln w="12700" cap="flat" cmpd="sng">
            <a:noFill/>
            <a:prstDash val="solid"/>
            <a:round/>
            <a:headEnd type="none" w="med" len="med"/>
            <a:tailEnd type="none" w="med" len="med"/>
          </a:ln>
        </p:spPr>
        <p:txBody>
          <a:bodyPr wrap="square" anchor="ctr">
            <a:spAutoFit/>
          </a:bodyPr>
          <a:lstStyle/>
          <a:p>
            <a:endParaRPr lang="en-GB" dirty="0">
              <a:solidFill>
                <a:srgbClr val="FFFFFF"/>
              </a:solidFill>
            </a:endParaRPr>
          </a:p>
        </p:txBody>
      </p:sp>
      <p:sp>
        <p:nvSpPr>
          <p:cNvPr id="8205" name="Freeform 13"/>
          <p:cNvSpPr>
            <a:spLocks/>
          </p:cNvSpPr>
          <p:nvPr/>
        </p:nvSpPr>
        <p:spPr bwMode="auto">
          <a:xfrm>
            <a:off x="3044825" y="3562350"/>
            <a:ext cx="3068638" cy="784225"/>
          </a:xfrm>
          <a:custGeom>
            <a:avLst/>
            <a:gdLst>
              <a:gd name="T0" fmla="*/ 403694 w 2174"/>
              <a:gd name="T1" fmla="*/ 0 h 494"/>
              <a:gd name="T2" fmla="*/ 2666355 w 2174"/>
              <a:gd name="T3" fmla="*/ 0 h 494"/>
              <a:gd name="T4" fmla="*/ 3068638 w 2174"/>
              <a:gd name="T5" fmla="*/ 784225 h 494"/>
              <a:gd name="T6" fmla="*/ 0 w 2174"/>
              <a:gd name="T7" fmla="*/ 784225 h 494"/>
              <a:gd name="T8" fmla="*/ 403694 w 2174"/>
              <a:gd name="T9" fmla="*/ 0 h 494"/>
              <a:gd name="T10" fmla="*/ 0 60000 65536"/>
              <a:gd name="T11" fmla="*/ 0 60000 65536"/>
              <a:gd name="T12" fmla="*/ 0 60000 65536"/>
              <a:gd name="T13" fmla="*/ 0 60000 65536"/>
              <a:gd name="T14" fmla="*/ 0 60000 65536"/>
              <a:gd name="T15" fmla="*/ 0 w 2174"/>
              <a:gd name="T16" fmla="*/ 0 h 494"/>
              <a:gd name="T17" fmla="*/ 2174 w 2174"/>
              <a:gd name="T18" fmla="*/ 494 h 494"/>
            </a:gdLst>
            <a:ahLst/>
            <a:cxnLst>
              <a:cxn ang="T10">
                <a:pos x="T0" y="T1"/>
              </a:cxn>
              <a:cxn ang="T11">
                <a:pos x="T2" y="T3"/>
              </a:cxn>
              <a:cxn ang="T12">
                <a:pos x="T4" y="T5"/>
              </a:cxn>
              <a:cxn ang="T13">
                <a:pos x="T6" y="T7"/>
              </a:cxn>
              <a:cxn ang="T14">
                <a:pos x="T8" y="T9"/>
              </a:cxn>
            </a:cxnLst>
            <a:rect l="T15" t="T16" r="T17" b="T18"/>
            <a:pathLst>
              <a:path w="2174" h="494">
                <a:moveTo>
                  <a:pt x="286" y="0"/>
                </a:moveTo>
                <a:lnTo>
                  <a:pt x="1889" y="0"/>
                </a:lnTo>
                <a:lnTo>
                  <a:pt x="2174" y="494"/>
                </a:lnTo>
                <a:lnTo>
                  <a:pt x="0" y="494"/>
                </a:lnTo>
                <a:lnTo>
                  <a:pt x="286" y="0"/>
                </a:lnTo>
                <a:close/>
              </a:path>
            </a:pathLst>
          </a:custGeom>
          <a:solidFill>
            <a:srgbClr val="FFFF00"/>
          </a:solidFill>
          <a:ln w="12700" cap="flat" cmpd="sng">
            <a:noFill/>
            <a:prstDash val="solid"/>
            <a:round/>
            <a:headEnd type="none" w="med" len="med"/>
            <a:tailEnd type="none" w="med" len="med"/>
          </a:ln>
        </p:spPr>
        <p:txBody>
          <a:bodyPr wrap="none" anchor="ctr">
            <a:spAutoFit/>
          </a:bodyPr>
          <a:lstStyle/>
          <a:p>
            <a:endParaRPr lang="en-GB" dirty="0">
              <a:solidFill>
                <a:srgbClr val="FFFFFF"/>
              </a:solidFill>
            </a:endParaRPr>
          </a:p>
        </p:txBody>
      </p:sp>
      <p:sp>
        <p:nvSpPr>
          <p:cNvPr id="8206" name="Freeform 14"/>
          <p:cNvSpPr>
            <a:spLocks/>
          </p:cNvSpPr>
          <p:nvPr/>
        </p:nvSpPr>
        <p:spPr bwMode="auto">
          <a:xfrm>
            <a:off x="2659063" y="4348163"/>
            <a:ext cx="3843337" cy="758825"/>
          </a:xfrm>
          <a:custGeom>
            <a:avLst/>
            <a:gdLst>
              <a:gd name="T0" fmla="*/ 385180 w 2724"/>
              <a:gd name="T1" fmla="*/ 0 h 478"/>
              <a:gd name="T2" fmla="*/ 3453924 w 2724"/>
              <a:gd name="T3" fmla="*/ 0 h 478"/>
              <a:gd name="T4" fmla="*/ 3843337 w 2724"/>
              <a:gd name="T5" fmla="*/ 758825 h 478"/>
              <a:gd name="T6" fmla="*/ 0 w 2724"/>
              <a:gd name="T7" fmla="*/ 758825 h 478"/>
              <a:gd name="T8" fmla="*/ 385180 w 2724"/>
              <a:gd name="T9" fmla="*/ 0 h 478"/>
              <a:gd name="T10" fmla="*/ 0 60000 65536"/>
              <a:gd name="T11" fmla="*/ 0 60000 65536"/>
              <a:gd name="T12" fmla="*/ 0 60000 65536"/>
              <a:gd name="T13" fmla="*/ 0 60000 65536"/>
              <a:gd name="T14" fmla="*/ 0 60000 65536"/>
              <a:gd name="T15" fmla="*/ 0 w 2724"/>
              <a:gd name="T16" fmla="*/ 0 h 478"/>
              <a:gd name="T17" fmla="*/ 2724 w 2724"/>
              <a:gd name="T18" fmla="*/ 478 h 478"/>
            </a:gdLst>
            <a:ahLst/>
            <a:cxnLst>
              <a:cxn ang="T10">
                <a:pos x="T0" y="T1"/>
              </a:cxn>
              <a:cxn ang="T11">
                <a:pos x="T2" y="T3"/>
              </a:cxn>
              <a:cxn ang="T12">
                <a:pos x="T4" y="T5"/>
              </a:cxn>
              <a:cxn ang="T13">
                <a:pos x="T6" y="T7"/>
              </a:cxn>
              <a:cxn ang="T14">
                <a:pos x="T8" y="T9"/>
              </a:cxn>
            </a:cxnLst>
            <a:rect l="T15" t="T16" r="T17" b="T18"/>
            <a:pathLst>
              <a:path w="2724" h="478">
                <a:moveTo>
                  <a:pt x="273" y="0"/>
                </a:moveTo>
                <a:lnTo>
                  <a:pt x="2448" y="0"/>
                </a:lnTo>
                <a:lnTo>
                  <a:pt x="2724" y="478"/>
                </a:lnTo>
                <a:lnTo>
                  <a:pt x="0" y="478"/>
                </a:lnTo>
                <a:lnTo>
                  <a:pt x="273" y="0"/>
                </a:lnTo>
                <a:close/>
              </a:path>
            </a:pathLst>
          </a:custGeom>
          <a:solidFill>
            <a:srgbClr val="00FF00"/>
          </a:solidFill>
          <a:ln w="12700" cap="flat" cmpd="sng">
            <a:noFill/>
            <a:prstDash val="solid"/>
            <a:round/>
            <a:headEnd type="none" w="med" len="med"/>
            <a:tailEnd type="none" w="med" len="med"/>
          </a:ln>
        </p:spPr>
        <p:txBody>
          <a:bodyPr wrap="none" anchor="ctr">
            <a:spAutoFit/>
          </a:bodyPr>
          <a:lstStyle/>
          <a:p>
            <a:endParaRPr lang="en-GB" dirty="0">
              <a:solidFill>
                <a:srgbClr val="FFFFFF"/>
              </a:solidFill>
            </a:endParaRPr>
          </a:p>
        </p:txBody>
      </p:sp>
      <p:sp>
        <p:nvSpPr>
          <p:cNvPr id="8207" name="Freeform 15"/>
          <p:cNvSpPr>
            <a:spLocks/>
          </p:cNvSpPr>
          <p:nvPr/>
        </p:nvSpPr>
        <p:spPr bwMode="auto">
          <a:xfrm>
            <a:off x="2243138" y="5099050"/>
            <a:ext cx="4676775" cy="823913"/>
          </a:xfrm>
          <a:custGeom>
            <a:avLst/>
            <a:gdLst>
              <a:gd name="T0" fmla="*/ 4253410 w 3314"/>
              <a:gd name="T1" fmla="*/ 0 h 519"/>
              <a:gd name="T2" fmla="*/ 4676775 w 3314"/>
              <a:gd name="T3" fmla="*/ 823913 h 519"/>
              <a:gd name="T4" fmla="*/ 0 w 3314"/>
              <a:gd name="T5" fmla="*/ 823913 h 519"/>
              <a:gd name="T6" fmla="*/ 423365 w 3314"/>
              <a:gd name="T7" fmla="*/ 0 h 519"/>
              <a:gd name="T8" fmla="*/ 4253410 w 3314"/>
              <a:gd name="T9" fmla="*/ 0 h 519"/>
              <a:gd name="T10" fmla="*/ 0 60000 65536"/>
              <a:gd name="T11" fmla="*/ 0 60000 65536"/>
              <a:gd name="T12" fmla="*/ 0 60000 65536"/>
              <a:gd name="T13" fmla="*/ 0 60000 65536"/>
              <a:gd name="T14" fmla="*/ 0 60000 65536"/>
              <a:gd name="T15" fmla="*/ 0 w 3314"/>
              <a:gd name="T16" fmla="*/ 0 h 519"/>
              <a:gd name="T17" fmla="*/ 3314 w 3314"/>
              <a:gd name="T18" fmla="*/ 519 h 519"/>
            </a:gdLst>
            <a:ahLst/>
            <a:cxnLst>
              <a:cxn ang="T10">
                <a:pos x="T0" y="T1"/>
              </a:cxn>
              <a:cxn ang="T11">
                <a:pos x="T2" y="T3"/>
              </a:cxn>
              <a:cxn ang="T12">
                <a:pos x="T4" y="T5"/>
              </a:cxn>
              <a:cxn ang="T13">
                <a:pos x="T6" y="T7"/>
              </a:cxn>
              <a:cxn ang="T14">
                <a:pos x="T8" y="T9"/>
              </a:cxn>
            </a:cxnLst>
            <a:rect l="T15" t="T16" r="T17" b="T18"/>
            <a:pathLst>
              <a:path w="3314" h="519">
                <a:moveTo>
                  <a:pt x="3014" y="0"/>
                </a:moveTo>
                <a:lnTo>
                  <a:pt x="3314" y="519"/>
                </a:lnTo>
                <a:lnTo>
                  <a:pt x="0" y="519"/>
                </a:lnTo>
                <a:lnTo>
                  <a:pt x="300" y="0"/>
                </a:lnTo>
                <a:lnTo>
                  <a:pt x="3014" y="0"/>
                </a:lnTo>
                <a:close/>
              </a:path>
            </a:pathLst>
          </a:custGeom>
          <a:solidFill>
            <a:schemeClr val="tx1"/>
          </a:solidFill>
          <a:ln w="12700" cap="flat" cmpd="sng">
            <a:noFill/>
            <a:prstDash val="solid"/>
            <a:round/>
            <a:headEnd type="none" w="med" len="med"/>
            <a:tailEnd type="none" w="med" len="med"/>
          </a:ln>
        </p:spPr>
        <p:txBody>
          <a:bodyPr wrap="none" anchor="ctr">
            <a:spAutoFit/>
          </a:bodyPr>
          <a:lstStyle/>
          <a:p>
            <a:endParaRPr lang="en-GB" dirty="0">
              <a:solidFill>
                <a:srgbClr val="FFFFFF"/>
              </a:solidFill>
            </a:endParaRPr>
          </a:p>
        </p:txBody>
      </p:sp>
      <p:sp>
        <p:nvSpPr>
          <p:cNvPr id="8208" name="AutoShape 16"/>
          <p:cNvSpPr>
            <a:spLocks noChangeArrowheads="1"/>
          </p:cNvSpPr>
          <p:nvPr/>
        </p:nvSpPr>
        <p:spPr bwMode="auto">
          <a:xfrm rot="1803346">
            <a:off x="2770988" y="1143947"/>
            <a:ext cx="319088" cy="1738313"/>
          </a:xfrm>
          <a:prstGeom prst="upArrow">
            <a:avLst>
              <a:gd name="adj1" fmla="val 33741"/>
              <a:gd name="adj2" fmla="val 116219"/>
            </a:avLst>
          </a:prstGeom>
          <a:solidFill>
            <a:srgbClr val="FF0000"/>
          </a:solidFill>
          <a:ln w="12700">
            <a:noFill/>
            <a:miter lim="800000"/>
            <a:headEnd/>
            <a:tailEnd/>
          </a:ln>
        </p:spPr>
        <p:txBody>
          <a:bodyPr anchor="ctr">
            <a:spAutoFit/>
          </a:bodyPr>
          <a:lstStyle/>
          <a:p>
            <a:endParaRPr lang="en-GB" dirty="0">
              <a:solidFill>
                <a:srgbClr val="FFFFFF"/>
              </a:solidFill>
            </a:endParaRPr>
          </a:p>
        </p:txBody>
      </p:sp>
      <p:sp>
        <p:nvSpPr>
          <p:cNvPr id="8209" name="AutoShape 17"/>
          <p:cNvSpPr>
            <a:spLocks noChangeArrowheads="1"/>
          </p:cNvSpPr>
          <p:nvPr/>
        </p:nvSpPr>
        <p:spPr bwMode="auto">
          <a:xfrm>
            <a:off x="2036220" y="2704199"/>
            <a:ext cx="555625" cy="842962"/>
          </a:xfrm>
          <a:prstGeom prst="parallelogram">
            <a:avLst>
              <a:gd name="adj" fmla="val 77861"/>
            </a:avLst>
          </a:prstGeom>
          <a:solidFill>
            <a:srgbClr val="FF9900"/>
          </a:solidFill>
          <a:ln w="12700">
            <a:noFill/>
            <a:miter lim="800000"/>
            <a:headEnd/>
            <a:tailEnd/>
          </a:ln>
        </p:spPr>
        <p:txBody>
          <a:bodyPr anchor="ctr">
            <a:spAutoFit/>
          </a:bodyPr>
          <a:lstStyle/>
          <a:p>
            <a:endParaRPr lang="en-GB" dirty="0">
              <a:solidFill>
                <a:srgbClr val="FFFFFF"/>
              </a:solidFill>
            </a:endParaRPr>
          </a:p>
        </p:txBody>
      </p:sp>
      <p:sp>
        <p:nvSpPr>
          <p:cNvPr id="8210" name="AutoShape 18"/>
          <p:cNvSpPr>
            <a:spLocks noChangeArrowheads="1"/>
          </p:cNvSpPr>
          <p:nvPr/>
        </p:nvSpPr>
        <p:spPr bwMode="auto">
          <a:xfrm>
            <a:off x="1607293" y="3560269"/>
            <a:ext cx="554037" cy="842962"/>
          </a:xfrm>
          <a:prstGeom prst="parallelogram">
            <a:avLst>
              <a:gd name="adj" fmla="val 77861"/>
            </a:avLst>
          </a:prstGeom>
          <a:solidFill>
            <a:srgbClr val="FFFF00"/>
          </a:solidFill>
          <a:ln w="12700">
            <a:noFill/>
            <a:miter lim="800000"/>
            <a:headEnd/>
            <a:tailEnd/>
          </a:ln>
        </p:spPr>
        <p:txBody>
          <a:bodyPr wrap="none" anchor="ctr">
            <a:spAutoFit/>
          </a:bodyPr>
          <a:lstStyle/>
          <a:p>
            <a:endParaRPr lang="en-GB" dirty="0">
              <a:solidFill>
                <a:srgbClr val="FFFFFF"/>
              </a:solidFill>
            </a:endParaRPr>
          </a:p>
        </p:txBody>
      </p:sp>
      <p:sp>
        <p:nvSpPr>
          <p:cNvPr id="8211" name="AutoShape 19"/>
          <p:cNvSpPr>
            <a:spLocks noChangeArrowheads="1"/>
          </p:cNvSpPr>
          <p:nvPr/>
        </p:nvSpPr>
        <p:spPr bwMode="auto">
          <a:xfrm>
            <a:off x="1193610" y="4386262"/>
            <a:ext cx="554038" cy="819150"/>
          </a:xfrm>
          <a:prstGeom prst="parallelogram">
            <a:avLst>
              <a:gd name="adj" fmla="val 76338"/>
            </a:avLst>
          </a:prstGeom>
          <a:solidFill>
            <a:srgbClr val="00FF00"/>
          </a:solidFill>
          <a:ln w="12700">
            <a:noFill/>
            <a:miter lim="800000"/>
            <a:headEnd/>
            <a:tailEnd/>
          </a:ln>
        </p:spPr>
        <p:txBody>
          <a:bodyPr anchor="ctr">
            <a:spAutoFit/>
          </a:bodyPr>
          <a:lstStyle/>
          <a:p>
            <a:endParaRPr lang="en-GB" dirty="0">
              <a:solidFill>
                <a:srgbClr val="FFFFFF"/>
              </a:solidFill>
            </a:endParaRPr>
          </a:p>
        </p:txBody>
      </p:sp>
      <p:sp>
        <p:nvSpPr>
          <p:cNvPr id="69652" name="AutoShape 20"/>
          <p:cNvSpPr>
            <a:spLocks noChangeArrowheads="1"/>
          </p:cNvSpPr>
          <p:nvPr/>
        </p:nvSpPr>
        <p:spPr bwMode="auto">
          <a:xfrm>
            <a:off x="795433" y="5164138"/>
            <a:ext cx="554037" cy="819150"/>
          </a:xfrm>
          <a:prstGeom prst="parallelogram">
            <a:avLst>
              <a:gd name="adj" fmla="val 75574"/>
            </a:avLst>
          </a:prstGeom>
          <a:solidFill>
            <a:schemeClr val="tx1"/>
          </a:solidFill>
          <a:ln w="12700">
            <a:noFill/>
            <a:miter lim="800000"/>
            <a:headEnd/>
            <a:tailEnd/>
          </a:ln>
          <a:effectLst/>
        </p:spPr>
        <p:txBody>
          <a:bodyPr wrap="none" anchor="ctr">
            <a:spAutoFit/>
          </a:bodyPr>
          <a:lstStyle/>
          <a:p>
            <a:pPr>
              <a:defRPr/>
            </a:pPr>
            <a:endParaRPr lang="en-GB" dirty="0">
              <a:solidFill>
                <a:srgbClr val="FFFFFF"/>
              </a:solidFill>
            </a:endParaRPr>
          </a:p>
        </p:txBody>
      </p:sp>
      <p:sp>
        <p:nvSpPr>
          <p:cNvPr id="8213" name="Freeform 21"/>
          <p:cNvSpPr>
            <a:spLocks/>
          </p:cNvSpPr>
          <p:nvPr/>
        </p:nvSpPr>
        <p:spPr bwMode="auto">
          <a:xfrm>
            <a:off x="741363" y="5827713"/>
            <a:ext cx="152400" cy="155575"/>
          </a:xfrm>
          <a:custGeom>
            <a:avLst/>
            <a:gdLst>
              <a:gd name="T0" fmla="*/ 46567 w 108"/>
              <a:gd name="T1" fmla="*/ 0 h 98"/>
              <a:gd name="T2" fmla="*/ 0 w 108"/>
              <a:gd name="T3" fmla="*/ 92075 h 98"/>
              <a:gd name="T4" fmla="*/ 97367 w 108"/>
              <a:gd name="T5" fmla="*/ 155575 h 98"/>
              <a:gd name="T6" fmla="*/ 152400 w 108"/>
              <a:gd name="T7" fmla="*/ 53975 h 98"/>
              <a:gd name="T8" fmla="*/ 46567 w 108"/>
              <a:gd name="T9" fmla="*/ 0 h 98"/>
              <a:gd name="T10" fmla="*/ 0 60000 65536"/>
              <a:gd name="T11" fmla="*/ 0 60000 65536"/>
              <a:gd name="T12" fmla="*/ 0 60000 65536"/>
              <a:gd name="T13" fmla="*/ 0 60000 65536"/>
              <a:gd name="T14" fmla="*/ 0 60000 65536"/>
              <a:gd name="T15" fmla="*/ 0 w 108"/>
              <a:gd name="T16" fmla="*/ 0 h 98"/>
              <a:gd name="T17" fmla="*/ 108 w 108"/>
              <a:gd name="T18" fmla="*/ 98 h 98"/>
            </a:gdLst>
            <a:ahLst/>
            <a:cxnLst>
              <a:cxn ang="T10">
                <a:pos x="T0" y="T1"/>
              </a:cxn>
              <a:cxn ang="T11">
                <a:pos x="T2" y="T3"/>
              </a:cxn>
              <a:cxn ang="T12">
                <a:pos x="T4" y="T5"/>
              </a:cxn>
              <a:cxn ang="T13">
                <a:pos x="T6" y="T7"/>
              </a:cxn>
              <a:cxn ang="T14">
                <a:pos x="T8" y="T9"/>
              </a:cxn>
            </a:cxnLst>
            <a:rect l="T15" t="T16" r="T17" b="T18"/>
            <a:pathLst>
              <a:path w="108" h="98">
                <a:moveTo>
                  <a:pt x="33" y="0"/>
                </a:moveTo>
                <a:lnTo>
                  <a:pt x="0" y="58"/>
                </a:lnTo>
                <a:lnTo>
                  <a:pt x="69" y="98"/>
                </a:lnTo>
                <a:lnTo>
                  <a:pt x="108" y="34"/>
                </a:lnTo>
                <a:lnTo>
                  <a:pt x="33" y="0"/>
                </a:lnTo>
                <a:close/>
              </a:path>
            </a:pathLst>
          </a:custGeom>
          <a:solidFill>
            <a:schemeClr val="bg1"/>
          </a:solidFill>
          <a:ln w="12700" cap="flat" cmpd="sng">
            <a:noFill/>
            <a:prstDash val="solid"/>
            <a:round/>
            <a:headEnd type="none" w="med" len="med"/>
            <a:tailEnd type="none" w="med" len="med"/>
          </a:ln>
        </p:spPr>
        <p:txBody>
          <a:bodyPr wrap="none" anchor="ctr">
            <a:spAutoFit/>
          </a:bodyPr>
          <a:lstStyle/>
          <a:p>
            <a:endParaRPr lang="en-GB" dirty="0">
              <a:solidFill>
                <a:srgbClr val="FFFFFF"/>
              </a:solidFill>
            </a:endParaRPr>
          </a:p>
        </p:txBody>
      </p:sp>
      <p:sp>
        <p:nvSpPr>
          <p:cNvPr id="2" name="Isosceles Triangle 1"/>
          <p:cNvSpPr/>
          <p:nvPr/>
        </p:nvSpPr>
        <p:spPr>
          <a:xfrm>
            <a:off x="4276426" y="1365395"/>
            <a:ext cx="605436" cy="574831"/>
          </a:xfrm>
          <a:prstGeom prst="triangl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FFFFFF"/>
              </a:solidFill>
            </a:endParaRPr>
          </a:p>
        </p:txBody>
      </p:sp>
      <p:sp>
        <p:nvSpPr>
          <p:cNvPr id="26" name="Text Box 3"/>
          <p:cNvSpPr txBox="1">
            <a:spLocks noChangeArrowheads="1"/>
          </p:cNvSpPr>
          <p:nvPr/>
        </p:nvSpPr>
        <p:spPr bwMode="auto">
          <a:xfrm>
            <a:off x="139701" y="1240425"/>
            <a:ext cx="2380642" cy="584775"/>
          </a:xfrm>
          <a:prstGeom prst="rect">
            <a:avLst/>
          </a:prstGeom>
          <a:noFill/>
          <a:ln w="12700">
            <a:noFill/>
            <a:miter lim="800000"/>
            <a:headEnd/>
            <a:tailEnd/>
          </a:ln>
        </p:spPr>
        <p:txBody>
          <a:bodyPr wrap="square" anchor="ctr">
            <a:spAutoFit/>
          </a:bodyPr>
          <a:lstStyle/>
          <a:p>
            <a:pPr eaLnBrk="0" hangingPunct="0"/>
            <a:r>
              <a:rPr lang="en-US" altLang="en-US" sz="1600" b="1" dirty="0">
                <a:solidFill>
                  <a:srgbClr val="FFFFFF"/>
                </a:solidFill>
              </a:rPr>
              <a:t>Acute coronary syndrome (ACS)</a:t>
            </a:r>
          </a:p>
        </p:txBody>
      </p:sp>
      <p:sp>
        <p:nvSpPr>
          <p:cNvPr id="5" name="TextBox 4"/>
          <p:cNvSpPr txBox="1"/>
          <p:nvPr/>
        </p:nvSpPr>
        <p:spPr>
          <a:xfrm>
            <a:off x="6906196" y="1243247"/>
            <a:ext cx="1963483" cy="646331"/>
          </a:xfrm>
          <a:prstGeom prst="rect">
            <a:avLst/>
          </a:prstGeom>
          <a:noFill/>
          <a:ln>
            <a:solidFill>
              <a:schemeClr val="tx1"/>
            </a:solidFill>
          </a:ln>
        </p:spPr>
        <p:txBody>
          <a:bodyPr wrap="square" rtlCol="0">
            <a:spAutoFit/>
          </a:bodyPr>
          <a:lstStyle/>
          <a:p>
            <a:r>
              <a:rPr lang="en-GB" dirty="0">
                <a:solidFill>
                  <a:srgbClr val="FFFFFF"/>
                </a:solidFill>
              </a:rPr>
              <a:t>Atorva 80mg </a:t>
            </a:r>
          </a:p>
          <a:p>
            <a:r>
              <a:rPr lang="en-GB" dirty="0">
                <a:solidFill>
                  <a:srgbClr val="FFFFFF"/>
                </a:solidFill>
              </a:rPr>
              <a:t>(+ Eze 10mg)</a:t>
            </a:r>
          </a:p>
        </p:txBody>
      </p:sp>
      <p:sp>
        <p:nvSpPr>
          <p:cNvPr id="28" name="TextBox 27"/>
          <p:cNvSpPr txBox="1"/>
          <p:nvPr/>
        </p:nvSpPr>
        <p:spPr>
          <a:xfrm>
            <a:off x="6906195" y="2172340"/>
            <a:ext cx="1949766" cy="369332"/>
          </a:xfrm>
          <a:prstGeom prst="rect">
            <a:avLst/>
          </a:prstGeom>
          <a:noFill/>
          <a:ln>
            <a:solidFill>
              <a:schemeClr val="tx1"/>
            </a:solidFill>
          </a:ln>
        </p:spPr>
        <p:txBody>
          <a:bodyPr wrap="square" rtlCol="0">
            <a:spAutoFit/>
          </a:bodyPr>
          <a:lstStyle/>
          <a:p>
            <a:r>
              <a:rPr lang="en-GB" dirty="0">
                <a:solidFill>
                  <a:srgbClr val="FFFFFF"/>
                </a:solidFill>
              </a:rPr>
              <a:t>Atorva 80mg </a:t>
            </a:r>
          </a:p>
        </p:txBody>
      </p:sp>
      <p:sp>
        <p:nvSpPr>
          <p:cNvPr id="29" name="TextBox 28"/>
          <p:cNvSpPr txBox="1"/>
          <p:nvPr/>
        </p:nvSpPr>
        <p:spPr>
          <a:xfrm>
            <a:off x="6919913" y="2931898"/>
            <a:ext cx="1949766" cy="369332"/>
          </a:xfrm>
          <a:prstGeom prst="rect">
            <a:avLst/>
          </a:prstGeom>
          <a:noFill/>
          <a:ln>
            <a:solidFill>
              <a:schemeClr val="tx1"/>
            </a:solidFill>
          </a:ln>
        </p:spPr>
        <p:txBody>
          <a:bodyPr wrap="square" rtlCol="0">
            <a:spAutoFit/>
          </a:bodyPr>
          <a:lstStyle/>
          <a:p>
            <a:r>
              <a:rPr lang="en-GB" dirty="0">
                <a:solidFill>
                  <a:srgbClr val="FFFFFF"/>
                </a:solidFill>
              </a:rPr>
              <a:t>Atorva 80mg</a:t>
            </a:r>
          </a:p>
        </p:txBody>
      </p:sp>
      <p:sp>
        <p:nvSpPr>
          <p:cNvPr id="30" name="TextBox 29"/>
          <p:cNvSpPr txBox="1"/>
          <p:nvPr/>
        </p:nvSpPr>
        <p:spPr>
          <a:xfrm>
            <a:off x="6919913" y="3572241"/>
            <a:ext cx="1949766" cy="369332"/>
          </a:xfrm>
          <a:prstGeom prst="rect">
            <a:avLst/>
          </a:prstGeom>
          <a:noFill/>
          <a:ln>
            <a:solidFill>
              <a:schemeClr val="tx1"/>
            </a:solidFill>
          </a:ln>
        </p:spPr>
        <p:txBody>
          <a:bodyPr wrap="square" rtlCol="0">
            <a:spAutoFit/>
          </a:bodyPr>
          <a:lstStyle/>
          <a:p>
            <a:r>
              <a:rPr lang="en-GB" dirty="0">
                <a:solidFill>
                  <a:srgbClr val="FFFFFF"/>
                </a:solidFill>
              </a:rPr>
              <a:t>Atorva 20+ mg</a:t>
            </a:r>
          </a:p>
        </p:txBody>
      </p:sp>
      <p:sp>
        <p:nvSpPr>
          <p:cNvPr id="31" name="TextBox 30"/>
          <p:cNvSpPr txBox="1"/>
          <p:nvPr/>
        </p:nvSpPr>
        <p:spPr>
          <a:xfrm>
            <a:off x="6906195" y="4331074"/>
            <a:ext cx="1963484" cy="646331"/>
          </a:xfrm>
          <a:prstGeom prst="rect">
            <a:avLst/>
          </a:prstGeom>
          <a:noFill/>
          <a:ln>
            <a:solidFill>
              <a:schemeClr val="tx1"/>
            </a:solidFill>
          </a:ln>
        </p:spPr>
        <p:txBody>
          <a:bodyPr wrap="square" rtlCol="0">
            <a:spAutoFit/>
          </a:bodyPr>
          <a:lstStyle/>
          <a:p>
            <a:r>
              <a:rPr lang="en-GB" dirty="0">
                <a:solidFill>
                  <a:srgbClr val="FFFFFF"/>
                </a:solidFill>
              </a:rPr>
              <a:t>Lifestyle then Atorva 20mg</a:t>
            </a:r>
          </a:p>
        </p:txBody>
      </p:sp>
      <p:sp>
        <p:nvSpPr>
          <p:cNvPr id="32" name="TextBox 31"/>
          <p:cNvSpPr txBox="1"/>
          <p:nvPr/>
        </p:nvSpPr>
        <p:spPr>
          <a:xfrm>
            <a:off x="6919913" y="5205953"/>
            <a:ext cx="1949766" cy="369332"/>
          </a:xfrm>
          <a:prstGeom prst="rect">
            <a:avLst/>
          </a:prstGeom>
          <a:noFill/>
          <a:ln>
            <a:solidFill>
              <a:schemeClr val="tx1"/>
            </a:solidFill>
          </a:ln>
        </p:spPr>
        <p:txBody>
          <a:bodyPr wrap="square" rtlCol="0">
            <a:spAutoFit/>
          </a:bodyPr>
          <a:lstStyle/>
          <a:p>
            <a:r>
              <a:rPr lang="en-GB" dirty="0">
                <a:solidFill>
                  <a:srgbClr val="FFFFFF"/>
                </a:solidFill>
              </a:rPr>
              <a:t>Lifestyle</a:t>
            </a:r>
          </a:p>
        </p:txBody>
      </p:sp>
      <p:cxnSp>
        <p:nvCxnSpPr>
          <p:cNvPr id="4" name="Straight Connector 3"/>
          <p:cNvCxnSpPr/>
          <p:nvPr/>
        </p:nvCxnSpPr>
        <p:spPr>
          <a:xfrm>
            <a:off x="2351087" y="3558270"/>
            <a:ext cx="1116013" cy="85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95334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ESS.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6313" y="1083173"/>
            <a:ext cx="7508213" cy="4846239"/>
          </a:xfrm>
          <a:prstGeom prst="rect">
            <a:avLst/>
          </a:prstGeom>
        </p:spPr>
      </p:pic>
      <p:sp>
        <p:nvSpPr>
          <p:cNvPr id="2" name="Title 1"/>
          <p:cNvSpPr>
            <a:spLocks noGrp="1"/>
          </p:cNvSpPr>
          <p:nvPr>
            <p:ph type="title"/>
          </p:nvPr>
        </p:nvSpPr>
        <p:spPr>
          <a:xfrm>
            <a:off x="0" y="68067"/>
            <a:ext cx="9144000" cy="1077218"/>
          </a:xfrm>
        </p:spPr>
        <p:txBody>
          <a:bodyPr/>
          <a:lstStyle/>
          <a:p>
            <a:r>
              <a:rPr lang="en-US" sz="3200" dirty="0"/>
              <a:t>GLAGOV: Mean On-Treatment </a:t>
            </a:r>
            <a:br>
              <a:rPr lang="en-US" sz="3200" dirty="0"/>
            </a:br>
            <a:r>
              <a:rPr lang="en-US" sz="3200" dirty="0"/>
              <a:t>LDL-C vs. Change in PAV</a:t>
            </a:r>
          </a:p>
        </p:txBody>
      </p:sp>
      <p:sp>
        <p:nvSpPr>
          <p:cNvPr id="43" name="TextBox 42"/>
          <p:cNvSpPr txBox="1"/>
          <p:nvPr/>
        </p:nvSpPr>
        <p:spPr>
          <a:xfrm rot="16200000">
            <a:off x="-1361302" y="3211058"/>
            <a:ext cx="3946187" cy="352276"/>
          </a:xfrm>
          <a:prstGeom prst="rect">
            <a:avLst/>
          </a:prstGeom>
          <a:noFill/>
        </p:spPr>
        <p:txBody>
          <a:bodyPr wrap="square" rtlCol="0">
            <a:spAutoFit/>
          </a:bodyPr>
          <a:lstStyle/>
          <a:p>
            <a:pPr algn="ctr" eaLnBrk="1" hangingPunct="1"/>
            <a:r>
              <a:rPr lang="en-US" sz="1689" dirty="0">
                <a:solidFill>
                  <a:srgbClr val="FFFFFF"/>
                </a:solidFill>
                <a:latin typeface="Helvetica" pitchFamily="-111" charset="0"/>
                <a:ea typeface="ＭＳ Ｐゴシック" pitchFamily="-111" charset="-128"/>
                <a:cs typeface="ＭＳ Ｐゴシック" pitchFamily="-111" charset="-128"/>
              </a:rPr>
              <a:t>Change Percent Atheroma Volume (%)</a:t>
            </a:r>
          </a:p>
        </p:txBody>
      </p:sp>
      <p:sp>
        <p:nvSpPr>
          <p:cNvPr id="46" name="TextBox 45"/>
          <p:cNvSpPr txBox="1"/>
          <p:nvPr/>
        </p:nvSpPr>
        <p:spPr>
          <a:xfrm>
            <a:off x="2886193" y="5939637"/>
            <a:ext cx="3371614" cy="365934"/>
          </a:xfrm>
          <a:prstGeom prst="rect">
            <a:avLst/>
          </a:prstGeom>
          <a:noFill/>
        </p:spPr>
        <p:txBody>
          <a:bodyPr wrap="square" rtlCol="0">
            <a:spAutoFit/>
          </a:bodyPr>
          <a:lstStyle/>
          <a:p>
            <a:pPr algn="ctr" eaLnBrk="1" hangingPunct="1"/>
            <a:r>
              <a:rPr lang="en-US" sz="1778" dirty="0">
                <a:solidFill>
                  <a:srgbClr val="FFFFFF"/>
                </a:solidFill>
                <a:latin typeface="Helvetica" pitchFamily="-111" charset="0"/>
                <a:ea typeface="ＭＳ Ｐゴシック" pitchFamily="-111" charset="-128"/>
                <a:cs typeface="ＭＳ Ｐゴシック" pitchFamily="-111" charset="-128"/>
              </a:rPr>
              <a:t>On-Treatment LDL-C (mg/dL)</a:t>
            </a:r>
          </a:p>
        </p:txBody>
      </p:sp>
      <p:sp>
        <p:nvSpPr>
          <p:cNvPr id="3" name="TextBox 2"/>
          <p:cNvSpPr txBox="1"/>
          <p:nvPr/>
        </p:nvSpPr>
        <p:spPr>
          <a:xfrm>
            <a:off x="1746015" y="1381948"/>
            <a:ext cx="4252148" cy="913135"/>
          </a:xfrm>
          <a:prstGeom prst="rect">
            <a:avLst/>
          </a:prstGeom>
          <a:noFill/>
        </p:spPr>
        <p:txBody>
          <a:bodyPr wrap="square" rtlCol="0">
            <a:spAutoFit/>
          </a:bodyPr>
          <a:lstStyle/>
          <a:p>
            <a:r>
              <a:rPr lang="en-US" sz="1778" dirty="0"/>
              <a:t>Locally Weighted Polynomial Regression (LOESS) Plot with 95% confidence limits</a:t>
            </a:r>
          </a:p>
        </p:txBody>
      </p:sp>
    </p:spTree>
    <p:extLst>
      <p:ext uri="{BB962C8B-B14F-4D97-AF65-F5344CB8AC3E}">
        <p14:creationId xmlns:p14="http://schemas.microsoft.com/office/powerpoint/2010/main" val="1895340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3074"/>
            <a:ext cx="8936610" cy="1754326"/>
          </a:xfrm>
        </p:spPr>
        <p:txBody>
          <a:bodyPr/>
          <a:lstStyle/>
          <a:p>
            <a:r>
              <a:rPr lang="en-GB" dirty="0"/>
              <a:t>IVUS studies:</a:t>
            </a:r>
            <a:br>
              <a:rPr lang="en-GB" dirty="0"/>
            </a:br>
            <a:r>
              <a:rPr lang="en-GB" sz="3200" dirty="0"/>
              <a:t>Change in atheroma volume vs.  LDL-C</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085030285"/>
              </p:ext>
            </p:extLst>
          </p:nvPr>
        </p:nvGraphicFramePr>
        <p:xfrm>
          <a:off x="94269" y="867267"/>
          <a:ext cx="8738646" cy="5844618"/>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
          <p:cNvSpPr txBox="1"/>
          <p:nvPr/>
        </p:nvSpPr>
        <p:spPr>
          <a:xfrm>
            <a:off x="1541281" y="5644300"/>
            <a:ext cx="1348033" cy="32993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400" dirty="0">
                <a:solidFill>
                  <a:srgbClr val="FFFFFF"/>
                </a:solidFill>
              </a:rPr>
              <a:t>GLAGOV-E</a:t>
            </a:r>
          </a:p>
        </p:txBody>
      </p:sp>
      <p:sp>
        <p:nvSpPr>
          <p:cNvPr id="14" name="TextBox 1"/>
          <p:cNvSpPr txBox="1"/>
          <p:nvPr/>
        </p:nvSpPr>
        <p:spPr>
          <a:xfrm>
            <a:off x="2196445" y="5106029"/>
            <a:ext cx="1348033" cy="32993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400" dirty="0">
                <a:solidFill>
                  <a:srgbClr val="FFFFFF"/>
                </a:solidFill>
              </a:rPr>
              <a:t>METEOR</a:t>
            </a:r>
          </a:p>
        </p:txBody>
      </p:sp>
      <p:sp>
        <p:nvSpPr>
          <p:cNvPr id="15" name="TextBox 1"/>
          <p:cNvSpPr txBox="1"/>
          <p:nvPr/>
        </p:nvSpPr>
        <p:spPr>
          <a:xfrm>
            <a:off x="4463592" y="5809269"/>
            <a:ext cx="1348033" cy="32993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400" dirty="0">
                <a:solidFill>
                  <a:srgbClr val="FFFFFF"/>
                </a:solidFill>
              </a:rPr>
              <a:t>SATURN- R</a:t>
            </a:r>
          </a:p>
        </p:txBody>
      </p:sp>
      <p:sp>
        <p:nvSpPr>
          <p:cNvPr id="16" name="TextBox 1"/>
          <p:cNvSpPr txBox="1"/>
          <p:nvPr/>
        </p:nvSpPr>
        <p:spPr>
          <a:xfrm>
            <a:off x="2780907" y="3789576"/>
            <a:ext cx="1527142" cy="37047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400" dirty="0">
                <a:solidFill>
                  <a:srgbClr val="FFFFFF"/>
                </a:solidFill>
              </a:rPr>
              <a:t>REVERSAL- A</a:t>
            </a:r>
          </a:p>
        </p:txBody>
      </p:sp>
      <p:sp>
        <p:nvSpPr>
          <p:cNvPr id="17" name="TextBox 1"/>
          <p:cNvSpPr txBox="1"/>
          <p:nvPr/>
        </p:nvSpPr>
        <p:spPr>
          <a:xfrm>
            <a:off x="4600280" y="2047974"/>
            <a:ext cx="1550709" cy="3370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400" dirty="0">
                <a:solidFill>
                  <a:srgbClr val="FFFFFF"/>
                </a:solidFill>
              </a:rPr>
              <a:t>REVERSAL- P</a:t>
            </a:r>
          </a:p>
        </p:txBody>
      </p:sp>
    </p:spTree>
    <p:extLst>
      <p:ext uri="{BB962C8B-B14F-4D97-AF65-F5344CB8AC3E}">
        <p14:creationId xmlns:p14="http://schemas.microsoft.com/office/powerpoint/2010/main" val="1557552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84082" y="260350"/>
            <a:ext cx="9228082" cy="1143000"/>
          </a:xfrm>
        </p:spPr>
        <p:txBody>
          <a:bodyPr/>
          <a:lstStyle/>
          <a:p>
            <a:pPr eaLnBrk="1" hangingPunct="1"/>
            <a:r>
              <a:rPr lang="en-GB" sz="3200" dirty="0"/>
              <a:t>Meta-analyses of CHD vs LDL-C and Incremental effects of lipid drugs</a:t>
            </a:r>
          </a:p>
        </p:txBody>
      </p:sp>
      <p:pic>
        <p:nvPicPr>
          <p:cNvPr id="49156" name="Picture 4"/>
          <p:cNvPicPr>
            <a:picLocks noGrp="1" noChangeAspect="1" noChangeArrowheads="1"/>
          </p:cNvPicPr>
          <p:nvPr>
            <p:ph sz="half" idx="2"/>
          </p:nvPr>
        </p:nvPicPr>
        <p:blipFill>
          <a:blip r:embed="rId3" cstate="print"/>
          <a:srcRect/>
          <a:stretch>
            <a:fillRect/>
          </a:stretch>
        </p:blipFill>
        <p:spPr>
          <a:xfrm>
            <a:off x="179388" y="1403350"/>
            <a:ext cx="4244653" cy="4484266"/>
          </a:xfrm>
        </p:spPr>
      </p:pic>
      <p:sp>
        <p:nvSpPr>
          <p:cNvPr id="36869" name="Text Box 5"/>
          <p:cNvSpPr txBox="1">
            <a:spLocks noChangeArrowheads="1"/>
          </p:cNvSpPr>
          <p:nvPr/>
        </p:nvSpPr>
        <p:spPr bwMode="auto">
          <a:xfrm>
            <a:off x="0" y="6073775"/>
            <a:ext cx="6767513" cy="707886"/>
          </a:xfrm>
          <a:prstGeom prst="rect">
            <a:avLst/>
          </a:prstGeom>
          <a:noFill/>
          <a:ln w="9525">
            <a:noFill/>
            <a:miter lim="800000"/>
            <a:headEnd/>
            <a:tailEnd/>
          </a:ln>
        </p:spPr>
        <p:txBody>
          <a:bodyPr>
            <a:spAutoFit/>
          </a:bodyPr>
          <a:lstStyle/>
          <a:p>
            <a:pPr>
              <a:spcBef>
                <a:spcPct val="50000"/>
              </a:spcBef>
              <a:defRPr/>
            </a:pPr>
            <a:r>
              <a:rPr lang="en-GB" sz="1600" dirty="0">
                <a:solidFill>
                  <a:srgbClr val="FFFFFF"/>
                </a:solidFill>
                <a:effectLst>
                  <a:outerShdw blurRad="38100" dist="38100" dir="2700000" algn="tl">
                    <a:srgbClr val="000000">
                      <a:alpha val="43137"/>
                    </a:srgbClr>
                  </a:outerShdw>
                </a:effectLst>
              </a:rPr>
              <a:t>Cholesterol Treatment Trialists; Lancet 2010; 376: 1670</a:t>
            </a:r>
          </a:p>
          <a:p>
            <a:pPr>
              <a:spcBef>
                <a:spcPct val="50000"/>
              </a:spcBef>
              <a:defRPr/>
            </a:pPr>
            <a:r>
              <a:rPr lang="en-GB" sz="1600" dirty="0">
                <a:solidFill>
                  <a:srgbClr val="FFFFFF"/>
                </a:solidFill>
                <a:effectLst>
                  <a:outerShdw blurRad="38100" dist="38100" dir="2700000" algn="tl">
                    <a:srgbClr val="000000">
                      <a:alpha val="43137"/>
                    </a:srgbClr>
                  </a:outerShdw>
                </a:effectLst>
              </a:rPr>
              <a:t>Charland SL &amp; Stanek EJ; Pharmacother 2014; 34 : 452</a:t>
            </a:r>
          </a:p>
        </p:txBody>
      </p:sp>
      <p:sp>
        <p:nvSpPr>
          <p:cNvPr id="36870" name="Rectangle 6"/>
          <p:cNvSpPr>
            <a:spLocks noChangeArrowheads="1"/>
          </p:cNvSpPr>
          <p:nvPr/>
        </p:nvSpPr>
        <p:spPr bwMode="auto">
          <a:xfrm>
            <a:off x="1907704" y="4005064"/>
            <a:ext cx="142875" cy="144462"/>
          </a:xfrm>
          <a:prstGeom prst="rect">
            <a:avLst/>
          </a:prstGeom>
          <a:solidFill>
            <a:srgbClr val="FF6600"/>
          </a:solidFill>
          <a:ln w="9525">
            <a:solidFill>
              <a:schemeClr val="tx1"/>
            </a:solidFill>
            <a:miter lim="800000"/>
            <a:headEnd/>
            <a:tailEnd/>
          </a:ln>
        </p:spPr>
        <p:txBody>
          <a:bodyPr wrap="none" anchor="ctr"/>
          <a:lstStyle/>
          <a:p>
            <a:pPr>
              <a:defRPr/>
            </a:pPr>
            <a:endParaRPr lang="en-GB" dirty="0">
              <a:solidFill>
                <a:srgbClr val="FFFFFF"/>
              </a:solidFill>
              <a:effectLst>
                <a:outerShdw blurRad="38100" dist="38100" dir="2700000" algn="tl">
                  <a:srgbClr val="000000">
                    <a:alpha val="43137"/>
                  </a:srgbClr>
                </a:outerShdw>
              </a:effectLst>
            </a:endParaRPr>
          </a:p>
        </p:txBody>
      </p:sp>
      <p:sp>
        <p:nvSpPr>
          <p:cNvPr id="36871" name="Line 7"/>
          <p:cNvSpPr>
            <a:spLocks noChangeShapeType="1"/>
          </p:cNvSpPr>
          <p:nvPr/>
        </p:nvSpPr>
        <p:spPr bwMode="auto">
          <a:xfrm flipV="1">
            <a:off x="1979712" y="3429000"/>
            <a:ext cx="0" cy="1152525"/>
          </a:xfrm>
          <a:prstGeom prst="line">
            <a:avLst/>
          </a:prstGeom>
          <a:noFill/>
          <a:ln w="25400">
            <a:solidFill>
              <a:srgbClr val="FF0000"/>
            </a:solidFill>
            <a:round/>
            <a:headEnd/>
            <a:tailEnd/>
          </a:ln>
        </p:spPr>
        <p:txBody>
          <a:bodyPr/>
          <a:lstStyle/>
          <a:p>
            <a:pPr>
              <a:defRPr/>
            </a:pPr>
            <a:endParaRPr lang="en-GB" dirty="0">
              <a:solidFill>
                <a:srgbClr val="FFFFFF"/>
              </a:solidFill>
              <a:effectLst>
                <a:outerShdw blurRad="38100" dist="38100" dir="2700000" algn="tl">
                  <a:srgbClr val="000000">
                    <a:alpha val="43137"/>
                  </a:srgbClr>
                </a:outerShdw>
              </a:effectLst>
            </a:endParaRPr>
          </a:p>
        </p:txBody>
      </p:sp>
      <p:sp>
        <p:nvSpPr>
          <p:cNvPr id="36872" name="Rectangle 8"/>
          <p:cNvSpPr>
            <a:spLocks noChangeArrowheads="1"/>
          </p:cNvSpPr>
          <p:nvPr/>
        </p:nvSpPr>
        <p:spPr bwMode="auto">
          <a:xfrm>
            <a:off x="1763688" y="4221088"/>
            <a:ext cx="142875" cy="142875"/>
          </a:xfrm>
          <a:prstGeom prst="rect">
            <a:avLst/>
          </a:prstGeom>
          <a:solidFill>
            <a:srgbClr val="FF0000"/>
          </a:solidFill>
          <a:ln w="9525">
            <a:solidFill>
              <a:schemeClr val="tx1"/>
            </a:solidFill>
            <a:miter lim="800000"/>
            <a:headEnd/>
            <a:tailEnd/>
          </a:ln>
        </p:spPr>
        <p:txBody>
          <a:bodyPr wrap="none" anchor="ctr"/>
          <a:lstStyle/>
          <a:p>
            <a:pPr>
              <a:defRPr/>
            </a:pPr>
            <a:endParaRPr lang="en-GB" dirty="0">
              <a:solidFill>
                <a:srgbClr val="FFFFFF"/>
              </a:solidFill>
              <a:effectLst>
                <a:outerShdw blurRad="38100" dist="38100" dir="2700000" algn="tl">
                  <a:srgbClr val="000000">
                    <a:alpha val="43137"/>
                  </a:srgbClr>
                </a:outerShdw>
              </a:effectLst>
            </a:endParaRPr>
          </a:p>
        </p:txBody>
      </p:sp>
      <p:sp>
        <p:nvSpPr>
          <p:cNvPr id="36873" name="Line 9"/>
          <p:cNvSpPr>
            <a:spLocks noChangeShapeType="1"/>
          </p:cNvSpPr>
          <p:nvPr/>
        </p:nvSpPr>
        <p:spPr bwMode="auto">
          <a:xfrm>
            <a:off x="1835696" y="3645024"/>
            <a:ext cx="0" cy="1152525"/>
          </a:xfrm>
          <a:prstGeom prst="line">
            <a:avLst/>
          </a:prstGeom>
          <a:noFill/>
          <a:ln w="25400">
            <a:solidFill>
              <a:srgbClr val="FF0000"/>
            </a:solidFill>
            <a:round/>
            <a:headEnd/>
            <a:tailEnd/>
          </a:ln>
        </p:spPr>
        <p:txBody>
          <a:bodyPr/>
          <a:lstStyle/>
          <a:p>
            <a:pPr>
              <a:defRPr/>
            </a:pPr>
            <a:endParaRPr lang="en-GB" dirty="0">
              <a:solidFill>
                <a:srgbClr val="FFFFFF"/>
              </a:solidFill>
              <a:effectLst>
                <a:outerShdw blurRad="38100" dist="38100" dir="2700000" algn="tl">
                  <a:srgbClr val="000000">
                    <a:alpha val="43137"/>
                  </a:srgbClr>
                </a:outerShdw>
              </a:effectLst>
            </a:endParaRPr>
          </a:p>
        </p:txBody>
      </p:sp>
      <p:sp>
        <p:nvSpPr>
          <p:cNvPr id="36874" name="Rectangle 10"/>
          <p:cNvSpPr>
            <a:spLocks noChangeArrowheads="1"/>
          </p:cNvSpPr>
          <p:nvPr/>
        </p:nvSpPr>
        <p:spPr bwMode="auto">
          <a:xfrm>
            <a:off x="1475656" y="4509120"/>
            <a:ext cx="144463" cy="144463"/>
          </a:xfrm>
          <a:prstGeom prst="rect">
            <a:avLst/>
          </a:prstGeom>
          <a:solidFill>
            <a:srgbClr val="FF0000"/>
          </a:solidFill>
          <a:ln w="9525">
            <a:solidFill>
              <a:schemeClr val="tx1"/>
            </a:solidFill>
            <a:miter lim="800000"/>
            <a:headEnd/>
            <a:tailEnd/>
          </a:ln>
        </p:spPr>
        <p:txBody>
          <a:bodyPr wrap="none" anchor="ctr"/>
          <a:lstStyle/>
          <a:p>
            <a:pPr>
              <a:defRPr/>
            </a:pPr>
            <a:endParaRPr lang="en-GB" dirty="0">
              <a:solidFill>
                <a:srgbClr val="FFFFFF"/>
              </a:solidFill>
              <a:effectLst>
                <a:outerShdw blurRad="38100" dist="38100" dir="2700000" algn="tl">
                  <a:srgbClr val="000000">
                    <a:alpha val="43137"/>
                  </a:srgbClr>
                </a:outerShdw>
              </a:effectLst>
            </a:endParaRPr>
          </a:p>
        </p:txBody>
      </p:sp>
      <p:sp>
        <p:nvSpPr>
          <p:cNvPr id="36875" name="Line 11"/>
          <p:cNvSpPr>
            <a:spLocks noChangeShapeType="1"/>
          </p:cNvSpPr>
          <p:nvPr/>
        </p:nvSpPr>
        <p:spPr bwMode="auto">
          <a:xfrm flipV="1">
            <a:off x="1547664" y="4221088"/>
            <a:ext cx="0" cy="720725"/>
          </a:xfrm>
          <a:prstGeom prst="line">
            <a:avLst/>
          </a:prstGeom>
          <a:noFill/>
          <a:ln w="25400">
            <a:solidFill>
              <a:srgbClr val="FF0000"/>
            </a:solidFill>
            <a:round/>
            <a:headEnd/>
            <a:tailEnd/>
          </a:ln>
        </p:spPr>
        <p:txBody>
          <a:bodyPr/>
          <a:lstStyle/>
          <a:p>
            <a:pPr>
              <a:defRPr/>
            </a:pPr>
            <a:endParaRPr lang="en-GB" dirty="0">
              <a:solidFill>
                <a:srgbClr val="FFFFFF"/>
              </a:solidFill>
              <a:effectLst>
                <a:outerShdw blurRad="38100" dist="38100" dir="2700000" algn="tl">
                  <a:srgbClr val="000000">
                    <a:alpha val="43137"/>
                  </a:srgbClr>
                </a:outerShdw>
              </a:effectLst>
            </a:endParaRPr>
          </a:p>
        </p:txBody>
      </p:sp>
      <p:pic>
        <p:nvPicPr>
          <p:cNvPr id="3" name="Picture 2"/>
          <p:cNvPicPr>
            <a:picLocks noChangeAspect="1"/>
          </p:cNvPicPr>
          <p:nvPr/>
        </p:nvPicPr>
        <p:blipFill>
          <a:blip r:embed="rId4" cstate="print"/>
          <a:stretch>
            <a:fillRect/>
          </a:stretch>
        </p:blipFill>
        <p:spPr>
          <a:xfrm>
            <a:off x="4639617" y="1403350"/>
            <a:ext cx="4324996" cy="4484266"/>
          </a:xfrm>
          <a:prstGeom prst="rect">
            <a:avLst/>
          </a:prstGeom>
        </p:spPr>
      </p:pic>
    </p:spTree>
    <p:extLst>
      <p:ext uri="{BB962C8B-B14F-4D97-AF65-F5344CB8AC3E}">
        <p14:creationId xmlns:p14="http://schemas.microsoft.com/office/powerpoint/2010/main" val="897475547"/>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ChangeArrowheads="1"/>
          </p:cNvSpPr>
          <p:nvPr/>
        </p:nvSpPr>
        <p:spPr bwMode="auto">
          <a:xfrm>
            <a:off x="3108325" y="3979863"/>
            <a:ext cx="184150" cy="519112"/>
          </a:xfrm>
          <a:prstGeom prst="rect">
            <a:avLst/>
          </a:prstGeom>
          <a:noFill/>
          <a:ln w="9525">
            <a:noFill/>
            <a:miter lim="800000"/>
            <a:headEnd/>
            <a:tailEnd/>
          </a:ln>
        </p:spPr>
        <p:txBody>
          <a:bodyPr wrap="none">
            <a:spAutoFit/>
          </a:bodyPr>
          <a:lstStyle/>
          <a:p>
            <a:pPr eaLnBrk="0" fontAlgn="base" hangingPunct="0">
              <a:spcBef>
                <a:spcPct val="0"/>
              </a:spcBef>
              <a:spcAft>
                <a:spcPct val="0"/>
              </a:spcAft>
            </a:pPr>
            <a:endParaRPr lang="de-AT" sz="2800">
              <a:solidFill>
                <a:srgbClr val="FFFFFF"/>
              </a:solidFill>
              <a:effectLst>
                <a:outerShdw blurRad="38100" dist="38100" dir="2700000" algn="tl">
                  <a:srgbClr val="000000">
                    <a:alpha val="43137"/>
                  </a:srgbClr>
                </a:outerShdw>
              </a:effectLst>
              <a:latin typeface="Times" pitchFamily="18" charset="0"/>
            </a:endParaRPr>
          </a:p>
        </p:txBody>
      </p:sp>
      <p:graphicFrame>
        <p:nvGraphicFramePr>
          <p:cNvPr id="4098" name="Object 3"/>
          <p:cNvGraphicFramePr>
            <a:graphicFrameLocks noChangeAspect="1"/>
          </p:cNvGraphicFramePr>
          <p:nvPr>
            <p:extLst>
              <p:ext uri="{D42A27DB-BD31-4B8C-83A1-F6EECF244321}">
                <p14:modId xmlns:p14="http://schemas.microsoft.com/office/powerpoint/2010/main" val="2210312378"/>
              </p:ext>
            </p:extLst>
          </p:nvPr>
        </p:nvGraphicFramePr>
        <p:xfrm>
          <a:off x="592931" y="1440204"/>
          <a:ext cx="7958138" cy="4721225"/>
        </p:xfrm>
        <a:graphic>
          <a:graphicData uri="http://schemas.openxmlformats.org/presentationml/2006/ole">
            <mc:AlternateContent xmlns:mc="http://schemas.openxmlformats.org/markup-compatibility/2006">
              <mc:Choice xmlns:v="urn:schemas-microsoft-com:vml" Requires="v">
                <p:oleObj spid="_x0000_s1035" name="Worksheet" r:id="rId4" imgW="7956751" imgH="4717901" progId="Excel.Sheet.8">
                  <p:embed/>
                </p:oleObj>
              </mc:Choice>
              <mc:Fallback>
                <p:oleObj name="Worksheet" r:id="rId4" imgW="7956751" imgH="4717901" progId="Excel.Sheet.8">
                  <p:embed/>
                  <p:pic>
                    <p:nvPicPr>
                      <p:cNvPr id="4098"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2931" y="1440204"/>
                        <a:ext cx="7958138" cy="4721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7780" name="Text Box 4"/>
          <p:cNvSpPr txBox="1">
            <a:spLocks noChangeArrowheads="1"/>
          </p:cNvSpPr>
          <p:nvPr/>
        </p:nvSpPr>
        <p:spPr bwMode="auto">
          <a:xfrm>
            <a:off x="2411413" y="1125538"/>
            <a:ext cx="1600200" cy="641350"/>
          </a:xfrm>
          <a:prstGeom prst="rect">
            <a:avLst/>
          </a:prstGeom>
          <a:noFill/>
          <a:ln w="9525">
            <a:noFill/>
            <a:miter lim="800000"/>
            <a:headEnd/>
            <a:tailEnd/>
          </a:ln>
          <a:effectLst/>
        </p:spPr>
        <p:txBody>
          <a:bodyPr>
            <a:spAutoFit/>
          </a:bodyPr>
          <a:lstStyle/>
          <a:p>
            <a:pPr eaLnBrk="0" fontAlgn="base" hangingPunct="0">
              <a:spcBef>
                <a:spcPct val="50000"/>
              </a:spcBef>
              <a:spcAft>
                <a:spcPct val="0"/>
              </a:spcAft>
              <a:defRPr/>
            </a:pPr>
            <a:r>
              <a:rPr lang="en-US" sz="3600" b="1" dirty="0">
                <a:solidFill>
                  <a:srgbClr val="FFFFFF"/>
                </a:solidFill>
                <a:effectLst>
                  <a:outerShdw blurRad="38100" dist="38100" dir="2700000" algn="tl">
                    <a:srgbClr val="000000"/>
                  </a:outerShdw>
                </a:effectLst>
                <a:latin typeface="Helvetica Neue" pitchFamily="-108" charset="0"/>
              </a:rPr>
              <a:t>Lipids</a:t>
            </a:r>
            <a:endParaRPr lang="en-US" sz="2800" dirty="0">
              <a:solidFill>
                <a:srgbClr val="FFFFFF"/>
              </a:solidFill>
              <a:effectLst>
                <a:outerShdw blurRad="38100" dist="38100" dir="2700000" algn="tl">
                  <a:srgbClr val="000000"/>
                </a:outerShdw>
              </a:effectLst>
              <a:latin typeface="Times" pitchFamily="18" charset="0"/>
            </a:endParaRPr>
          </a:p>
        </p:txBody>
      </p:sp>
      <p:sp>
        <p:nvSpPr>
          <p:cNvPr id="587781" name="Text Box 5"/>
          <p:cNvSpPr txBox="1">
            <a:spLocks noChangeArrowheads="1"/>
          </p:cNvSpPr>
          <p:nvPr/>
        </p:nvSpPr>
        <p:spPr bwMode="auto">
          <a:xfrm>
            <a:off x="5956300" y="1196975"/>
            <a:ext cx="1784350" cy="641350"/>
          </a:xfrm>
          <a:prstGeom prst="rect">
            <a:avLst/>
          </a:prstGeom>
          <a:noFill/>
          <a:ln w="9525">
            <a:noFill/>
            <a:miter lim="800000"/>
            <a:headEnd/>
            <a:tailEnd/>
          </a:ln>
          <a:effectLst/>
        </p:spPr>
        <p:txBody>
          <a:bodyPr>
            <a:spAutoFit/>
          </a:bodyPr>
          <a:lstStyle/>
          <a:p>
            <a:pPr eaLnBrk="0" fontAlgn="base" hangingPunct="0">
              <a:spcBef>
                <a:spcPct val="50000"/>
              </a:spcBef>
              <a:spcAft>
                <a:spcPct val="0"/>
              </a:spcAft>
              <a:defRPr/>
            </a:pPr>
            <a:r>
              <a:rPr lang="en-US" sz="3600" b="1" dirty="0">
                <a:solidFill>
                  <a:srgbClr val="FFFFFF"/>
                </a:solidFill>
                <a:effectLst>
                  <a:outerShdw blurRad="38100" dist="38100" dir="2700000" algn="tl">
                    <a:srgbClr val="000000"/>
                  </a:outerShdw>
                </a:effectLst>
                <a:latin typeface="Helvetica Neue" pitchFamily="-108" charset="0"/>
              </a:rPr>
              <a:t>Events</a:t>
            </a:r>
            <a:endParaRPr lang="en-US" sz="2800" dirty="0">
              <a:solidFill>
                <a:srgbClr val="FFFFFF"/>
              </a:solidFill>
              <a:effectLst>
                <a:outerShdw blurRad="38100" dist="38100" dir="2700000" algn="tl">
                  <a:srgbClr val="000000"/>
                </a:outerShdw>
              </a:effectLst>
              <a:latin typeface="Times" pitchFamily="18" charset="0"/>
            </a:endParaRPr>
          </a:p>
        </p:txBody>
      </p:sp>
      <p:sp>
        <p:nvSpPr>
          <p:cNvPr id="4102" name="Text Box 6"/>
          <p:cNvSpPr txBox="1">
            <a:spLocks noChangeArrowheads="1"/>
          </p:cNvSpPr>
          <p:nvPr/>
        </p:nvSpPr>
        <p:spPr bwMode="auto">
          <a:xfrm>
            <a:off x="8670925" y="1538288"/>
            <a:ext cx="184150" cy="519112"/>
          </a:xfrm>
          <a:prstGeom prst="rect">
            <a:avLst/>
          </a:prstGeom>
          <a:noFill/>
          <a:ln w="9525">
            <a:noFill/>
            <a:miter lim="800000"/>
            <a:headEnd/>
            <a:tailEnd/>
          </a:ln>
        </p:spPr>
        <p:txBody>
          <a:bodyPr wrap="none">
            <a:spAutoFit/>
          </a:bodyPr>
          <a:lstStyle/>
          <a:p>
            <a:pPr eaLnBrk="0" fontAlgn="base" hangingPunct="0">
              <a:spcBef>
                <a:spcPct val="0"/>
              </a:spcBef>
              <a:spcAft>
                <a:spcPct val="0"/>
              </a:spcAft>
            </a:pPr>
            <a:endParaRPr lang="de-AT" sz="2800">
              <a:solidFill>
                <a:srgbClr val="FFFFFF"/>
              </a:solidFill>
              <a:effectLst>
                <a:outerShdw blurRad="38100" dist="38100" dir="2700000" algn="tl">
                  <a:srgbClr val="000000">
                    <a:alpha val="43137"/>
                  </a:srgbClr>
                </a:outerShdw>
              </a:effectLst>
              <a:latin typeface="Times" pitchFamily="18" charset="0"/>
            </a:endParaRPr>
          </a:p>
        </p:txBody>
      </p:sp>
      <p:sp>
        <p:nvSpPr>
          <p:cNvPr id="587783" name="Text Box 7"/>
          <p:cNvSpPr txBox="1">
            <a:spLocks noChangeArrowheads="1"/>
          </p:cNvSpPr>
          <p:nvPr/>
        </p:nvSpPr>
        <p:spPr bwMode="auto">
          <a:xfrm>
            <a:off x="4011613" y="5579754"/>
            <a:ext cx="5219700" cy="461665"/>
          </a:xfrm>
          <a:prstGeom prst="rect">
            <a:avLst/>
          </a:prstGeom>
          <a:noFill/>
          <a:ln w="9525">
            <a:noFill/>
            <a:miter lim="800000"/>
            <a:headEnd/>
            <a:tailEnd/>
          </a:ln>
          <a:effectLst/>
        </p:spPr>
        <p:txBody>
          <a:bodyPr wrap="square">
            <a:spAutoFit/>
          </a:bodyPr>
          <a:lstStyle/>
          <a:p>
            <a:pPr algn="ctr" eaLnBrk="0" fontAlgn="base" hangingPunct="0">
              <a:spcBef>
                <a:spcPct val="50000"/>
              </a:spcBef>
              <a:spcAft>
                <a:spcPct val="0"/>
              </a:spcAft>
              <a:defRPr/>
            </a:pPr>
            <a:r>
              <a:rPr lang="en-US" sz="2400" b="1" dirty="0">
                <a:solidFill>
                  <a:srgbClr val="FFFFFF"/>
                </a:solidFill>
                <a:effectLst>
                  <a:outerShdw blurRad="38100" dist="38100" dir="2700000" algn="tl">
                    <a:srgbClr val="000000"/>
                  </a:outerShdw>
                </a:effectLst>
                <a:latin typeface="Helvetica Neue" pitchFamily="-108" charset="0"/>
              </a:rPr>
              <a:t>Secondary prevention; n= 18144</a:t>
            </a:r>
          </a:p>
        </p:txBody>
      </p:sp>
      <p:sp>
        <p:nvSpPr>
          <p:cNvPr id="587784" name="Text Box 8"/>
          <p:cNvSpPr txBox="1">
            <a:spLocks noChangeArrowheads="1"/>
          </p:cNvSpPr>
          <p:nvPr/>
        </p:nvSpPr>
        <p:spPr bwMode="auto">
          <a:xfrm flipH="1" flipV="1">
            <a:off x="179388" y="2205038"/>
            <a:ext cx="671512" cy="2665412"/>
          </a:xfrm>
          <a:prstGeom prst="rect">
            <a:avLst/>
          </a:prstGeom>
          <a:noFill/>
          <a:ln w="9525">
            <a:noFill/>
            <a:miter lim="800000"/>
            <a:headEnd/>
            <a:tailEnd/>
          </a:ln>
          <a:effectLst/>
        </p:spPr>
        <p:txBody>
          <a:bodyPr vert="eaVert" anchor="ctr">
            <a:spAutoFit/>
          </a:bodyPr>
          <a:lstStyle/>
          <a:p>
            <a:pPr eaLnBrk="0" fontAlgn="base" hangingPunct="0">
              <a:spcBef>
                <a:spcPct val="50000"/>
              </a:spcBef>
              <a:spcAft>
                <a:spcPct val="0"/>
              </a:spcAft>
              <a:defRPr/>
            </a:pPr>
            <a:r>
              <a:rPr lang="en-US" sz="3200" b="1" dirty="0">
                <a:solidFill>
                  <a:srgbClr val="FFFFFF"/>
                </a:solidFill>
                <a:effectLst>
                  <a:outerShdw blurRad="38100" dist="38100" dir="2700000" algn="tl">
                    <a:srgbClr val="000000"/>
                  </a:outerShdw>
                </a:effectLst>
                <a:latin typeface="Helvetica Neue" pitchFamily="-108" charset="0"/>
              </a:rPr>
              <a:t> </a:t>
            </a:r>
            <a:r>
              <a:rPr lang="en-US" sz="2800" b="1" dirty="0">
                <a:solidFill>
                  <a:srgbClr val="FFFFFF"/>
                </a:solidFill>
                <a:effectLst>
                  <a:outerShdw blurRad="38100" dist="38100" dir="2700000" algn="tl">
                    <a:srgbClr val="000000"/>
                  </a:outerShdw>
                </a:effectLst>
                <a:latin typeface="Helvetica Neue" pitchFamily="-108" charset="0"/>
              </a:rPr>
              <a:t>Change (%)</a:t>
            </a:r>
            <a:endParaRPr lang="en-US" sz="2800" b="1" dirty="0">
              <a:solidFill>
                <a:srgbClr val="FFFFFF"/>
              </a:solidFill>
              <a:effectLst>
                <a:outerShdw blurRad="38100" dist="38100" dir="2700000" algn="tl">
                  <a:srgbClr val="000000"/>
                </a:outerShdw>
              </a:effectLst>
              <a:latin typeface="Times" pitchFamily="18" charset="0"/>
            </a:endParaRPr>
          </a:p>
        </p:txBody>
      </p:sp>
      <p:sp>
        <p:nvSpPr>
          <p:cNvPr id="587785" name="Text Box 9"/>
          <p:cNvSpPr txBox="1">
            <a:spLocks noChangeArrowheads="1"/>
          </p:cNvSpPr>
          <p:nvPr/>
        </p:nvSpPr>
        <p:spPr bwMode="auto">
          <a:xfrm>
            <a:off x="1619250" y="2492375"/>
            <a:ext cx="792163" cy="396875"/>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r>
              <a:rPr lang="en-US" sz="2000" dirty="0">
                <a:solidFill>
                  <a:srgbClr val="FFFFFF"/>
                </a:solidFill>
                <a:effectLst>
                  <a:outerShdw blurRad="38100" dist="38100" dir="2700000" algn="tl">
                    <a:srgbClr val="000000"/>
                  </a:outerShdw>
                </a:effectLst>
              </a:rPr>
              <a:t>4.20</a:t>
            </a:r>
          </a:p>
        </p:txBody>
      </p:sp>
      <p:sp>
        <p:nvSpPr>
          <p:cNvPr id="587786" name="Text Box 10"/>
          <p:cNvSpPr txBox="1">
            <a:spLocks noChangeArrowheads="1"/>
          </p:cNvSpPr>
          <p:nvPr/>
        </p:nvSpPr>
        <p:spPr bwMode="auto">
          <a:xfrm>
            <a:off x="2339975" y="2492375"/>
            <a:ext cx="792163" cy="396875"/>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r>
              <a:rPr lang="en-US" sz="2000" dirty="0">
                <a:solidFill>
                  <a:srgbClr val="FFFFFF"/>
                </a:solidFill>
                <a:effectLst>
                  <a:outerShdw blurRad="38100" dist="38100" dir="2700000" algn="tl">
                    <a:srgbClr val="000000"/>
                  </a:outerShdw>
                </a:effectLst>
              </a:rPr>
              <a:t>1.35</a:t>
            </a:r>
          </a:p>
        </p:txBody>
      </p:sp>
      <p:sp>
        <p:nvSpPr>
          <p:cNvPr id="587787" name="Text Box 11"/>
          <p:cNvSpPr txBox="1">
            <a:spLocks noChangeArrowheads="1"/>
          </p:cNvSpPr>
          <p:nvPr/>
        </p:nvSpPr>
        <p:spPr bwMode="auto">
          <a:xfrm>
            <a:off x="67336" y="6281440"/>
            <a:ext cx="7467600" cy="519113"/>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endParaRPr lang="en-GB" sz="2800" dirty="0">
              <a:solidFill>
                <a:srgbClr val="FFFFFF"/>
              </a:solidFill>
              <a:effectLst>
                <a:outerShdw blurRad="38100" dist="38100" dir="2700000" algn="tl">
                  <a:srgbClr val="000000"/>
                </a:outerShdw>
              </a:effectLst>
              <a:latin typeface="Times" pitchFamily="18" charset="0"/>
            </a:endParaRPr>
          </a:p>
        </p:txBody>
      </p:sp>
      <p:sp>
        <p:nvSpPr>
          <p:cNvPr id="4108" name="Text Box 12"/>
          <p:cNvSpPr txBox="1">
            <a:spLocks noChangeArrowheads="1"/>
          </p:cNvSpPr>
          <p:nvPr/>
        </p:nvSpPr>
        <p:spPr bwMode="auto">
          <a:xfrm>
            <a:off x="838200" y="4953000"/>
            <a:ext cx="184150" cy="519113"/>
          </a:xfrm>
          <a:prstGeom prst="rect">
            <a:avLst/>
          </a:prstGeom>
          <a:noFill/>
          <a:ln w="9525">
            <a:noFill/>
            <a:miter lim="800000"/>
            <a:headEnd/>
            <a:tailEnd/>
          </a:ln>
        </p:spPr>
        <p:txBody>
          <a:bodyPr wrap="none">
            <a:spAutoFit/>
          </a:bodyPr>
          <a:lstStyle/>
          <a:p>
            <a:pPr eaLnBrk="0" fontAlgn="base" hangingPunct="0">
              <a:spcBef>
                <a:spcPct val="0"/>
              </a:spcBef>
              <a:spcAft>
                <a:spcPct val="0"/>
              </a:spcAft>
            </a:pPr>
            <a:endParaRPr lang="de-AT" sz="2800">
              <a:solidFill>
                <a:srgbClr val="FFFFFF"/>
              </a:solidFill>
              <a:effectLst>
                <a:outerShdw blurRad="38100" dist="38100" dir="2700000" algn="tl">
                  <a:srgbClr val="000000">
                    <a:alpha val="43137"/>
                  </a:srgbClr>
                </a:outerShdw>
              </a:effectLst>
              <a:latin typeface="Times" pitchFamily="18" charset="0"/>
            </a:endParaRPr>
          </a:p>
        </p:txBody>
      </p:sp>
      <p:sp>
        <p:nvSpPr>
          <p:cNvPr id="587789" name="Text Box 13"/>
          <p:cNvSpPr txBox="1">
            <a:spLocks noChangeArrowheads="1"/>
          </p:cNvSpPr>
          <p:nvPr/>
        </p:nvSpPr>
        <p:spPr bwMode="auto">
          <a:xfrm>
            <a:off x="5382418" y="2636838"/>
            <a:ext cx="1081088" cy="336550"/>
          </a:xfrm>
          <a:prstGeom prst="rect">
            <a:avLst/>
          </a:prstGeom>
          <a:noFill/>
          <a:ln w="9525">
            <a:noFill/>
            <a:miter lim="800000"/>
            <a:headEnd/>
            <a:tailEnd/>
          </a:ln>
          <a:effectLst/>
        </p:spPr>
        <p:txBody>
          <a:bodyPr>
            <a:spAutoFit/>
          </a:bodyPr>
          <a:lstStyle/>
          <a:p>
            <a:pPr eaLnBrk="0" fontAlgn="base" hangingPunct="0">
              <a:spcBef>
                <a:spcPct val="50000"/>
              </a:spcBef>
              <a:spcAft>
                <a:spcPct val="0"/>
              </a:spcAft>
              <a:defRPr/>
            </a:pPr>
            <a:r>
              <a:rPr lang="en-US" sz="1600" b="1" dirty="0">
                <a:solidFill>
                  <a:srgbClr val="FFCC00"/>
                </a:solidFill>
                <a:effectLst>
                  <a:outerShdw blurRad="38100" dist="38100" dir="2700000" algn="tl">
                    <a:srgbClr val="000000"/>
                  </a:outerShdw>
                </a:effectLst>
                <a:latin typeface="Helvetica Neue" pitchFamily="-108" charset="0"/>
              </a:rPr>
              <a:t>P=0.002</a:t>
            </a:r>
            <a:endParaRPr lang="en-US" sz="1600" dirty="0">
              <a:solidFill>
                <a:srgbClr val="FFCC00"/>
              </a:solidFill>
              <a:effectLst>
                <a:outerShdw blurRad="38100" dist="38100" dir="2700000" algn="tl">
                  <a:srgbClr val="000000"/>
                </a:outerShdw>
              </a:effectLst>
              <a:latin typeface="Helvetica Neue" pitchFamily="-108" charset="0"/>
            </a:endParaRPr>
          </a:p>
        </p:txBody>
      </p:sp>
      <p:sp>
        <p:nvSpPr>
          <p:cNvPr id="587790" name="Text Box 14"/>
          <p:cNvSpPr txBox="1">
            <a:spLocks noChangeArrowheads="1"/>
          </p:cNvSpPr>
          <p:nvPr/>
        </p:nvSpPr>
        <p:spPr bwMode="auto">
          <a:xfrm>
            <a:off x="6372225" y="2636838"/>
            <a:ext cx="1008063" cy="336550"/>
          </a:xfrm>
          <a:prstGeom prst="rect">
            <a:avLst/>
          </a:prstGeom>
          <a:noFill/>
          <a:ln w="9525">
            <a:noFill/>
            <a:miter lim="800000"/>
            <a:headEnd/>
            <a:tailEnd/>
          </a:ln>
          <a:effectLst/>
        </p:spPr>
        <p:txBody>
          <a:bodyPr>
            <a:spAutoFit/>
          </a:bodyPr>
          <a:lstStyle/>
          <a:p>
            <a:pPr eaLnBrk="0" fontAlgn="base" hangingPunct="0">
              <a:spcBef>
                <a:spcPct val="50000"/>
              </a:spcBef>
              <a:spcAft>
                <a:spcPct val="0"/>
              </a:spcAft>
              <a:defRPr/>
            </a:pPr>
            <a:r>
              <a:rPr lang="en-US" sz="1600" b="1" dirty="0">
                <a:solidFill>
                  <a:srgbClr val="FFCC00"/>
                </a:solidFill>
                <a:effectLst>
                  <a:outerShdw blurRad="38100" dist="38100" dir="2700000" algn="tl">
                    <a:srgbClr val="000000"/>
                  </a:outerShdw>
                </a:effectLst>
                <a:latin typeface="Helvetica Neue" pitchFamily="-108" charset="0"/>
              </a:rPr>
              <a:t>P=0.01</a:t>
            </a:r>
            <a:endParaRPr lang="en-US" sz="1600" dirty="0">
              <a:solidFill>
                <a:srgbClr val="FFCC00"/>
              </a:solidFill>
              <a:effectLst>
                <a:outerShdw blurRad="38100" dist="38100" dir="2700000" algn="tl">
                  <a:srgbClr val="000000"/>
                </a:outerShdw>
              </a:effectLst>
              <a:latin typeface="Times" pitchFamily="18" charset="0"/>
            </a:endParaRPr>
          </a:p>
        </p:txBody>
      </p:sp>
      <p:sp>
        <p:nvSpPr>
          <p:cNvPr id="587791" name="Text Box 15"/>
          <p:cNvSpPr txBox="1">
            <a:spLocks noChangeArrowheads="1"/>
          </p:cNvSpPr>
          <p:nvPr/>
        </p:nvSpPr>
        <p:spPr bwMode="auto">
          <a:xfrm>
            <a:off x="6732588" y="5013325"/>
            <a:ext cx="1152525" cy="400050"/>
          </a:xfrm>
          <a:prstGeom prst="rect">
            <a:avLst/>
          </a:prstGeom>
          <a:solidFill>
            <a:schemeClr val="tx1"/>
          </a:solidFill>
          <a:ln w="9525">
            <a:noFill/>
            <a:miter lim="800000"/>
            <a:headEnd/>
            <a:tailEnd/>
          </a:ln>
          <a:effectLst/>
        </p:spPr>
        <p:txBody>
          <a:bodyPr>
            <a:spAutoFit/>
          </a:bodyPr>
          <a:lstStyle/>
          <a:p>
            <a:pPr eaLnBrk="0" fontAlgn="base" hangingPunct="0">
              <a:spcBef>
                <a:spcPct val="50000"/>
              </a:spcBef>
              <a:spcAft>
                <a:spcPct val="0"/>
              </a:spcAft>
              <a:defRPr/>
            </a:pPr>
            <a:r>
              <a:rPr lang="en-US" sz="2000" b="1" dirty="0">
                <a:solidFill>
                  <a:srgbClr val="000044"/>
                </a:solidFill>
                <a:effectLst>
                  <a:outerShdw blurRad="38100" dist="38100" dir="2700000" algn="tl">
                    <a:srgbClr val="000000"/>
                  </a:outerShdw>
                </a:effectLst>
                <a:latin typeface="Helvetica Neue" pitchFamily="-108" charset="0"/>
              </a:rPr>
              <a:t>p=0.01</a:t>
            </a:r>
            <a:endParaRPr lang="en-US" sz="2000" dirty="0">
              <a:solidFill>
                <a:srgbClr val="000044"/>
              </a:solidFill>
              <a:effectLst>
                <a:outerShdw blurRad="38100" dist="38100" dir="2700000" algn="tl">
                  <a:srgbClr val="000000"/>
                </a:outerShdw>
              </a:effectLst>
              <a:latin typeface="Helvetica Neue" pitchFamily="-108" charset="0"/>
            </a:endParaRPr>
          </a:p>
        </p:txBody>
      </p:sp>
      <p:sp>
        <p:nvSpPr>
          <p:cNvPr id="587792" name="Text Box 16"/>
          <p:cNvSpPr txBox="1">
            <a:spLocks noChangeArrowheads="1"/>
          </p:cNvSpPr>
          <p:nvPr/>
        </p:nvSpPr>
        <p:spPr bwMode="invGray">
          <a:xfrm>
            <a:off x="46038" y="6381750"/>
            <a:ext cx="4886325" cy="338554"/>
          </a:xfrm>
          <a:prstGeom prst="rect">
            <a:avLst/>
          </a:prstGeom>
          <a:noFill/>
          <a:ln w="19050">
            <a:noFill/>
            <a:miter lim="800000"/>
            <a:headEnd/>
            <a:tailEnd/>
          </a:ln>
          <a:effectLst/>
        </p:spPr>
        <p:txBody>
          <a:bodyPr>
            <a:spAutoFit/>
          </a:bodyPr>
          <a:lstStyle/>
          <a:p>
            <a:pPr eaLnBrk="0" fontAlgn="base" hangingPunct="0">
              <a:spcBef>
                <a:spcPct val="50000"/>
              </a:spcBef>
              <a:spcAft>
                <a:spcPct val="0"/>
              </a:spcAft>
              <a:buClr>
                <a:srgbClr val="FFCC00"/>
              </a:buClr>
              <a:defRPr/>
            </a:pPr>
            <a:r>
              <a:rPr lang="en-US" sz="1600" dirty="0">
                <a:solidFill>
                  <a:srgbClr val="FFFFFF"/>
                </a:solidFill>
                <a:effectLst>
                  <a:outerShdw blurRad="38100" dist="38100" dir="2700000" algn="tl">
                    <a:srgbClr val="000000"/>
                  </a:outerShdw>
                </a:effectLst>
              </a:rPr>
              <a:t>Cannon CP et al ; NEJM 2015; 372 : 2387</a:t>
            </a:r>
          </a:p>
        </p:txBody>
      </p:sp>
      <p:sp>
        <p:nvSpPr>
          <p:cNvPr id="587793" name="Text Box 17"/>
          <p:cNvSpPr txBox="1">
            <a:spLocks noChangeArrowheads="1"/>
          </p:cNvSpPr>
          <p:nvPr/>
        </p:nvSpPr>
        <p:spPr bwMode="invGray">
          <a:xfrm>
            <a:off x="0" y="278002"/>
            <a:ext cx="9144000" cy="584775"/>
          </a:xfrm>
          <a:prstGeom prst="rect">
            <a:avLst/>
          </a:prstGeom>
          <a:noFill/>
          <a:ln w="19050">
            <a:noFill/>
            <a:miter lim="800000"/>
            <a:headEnd/>
            <a:tailEnd/>
          </a:ln>
          <a:effectLst/>
        </p:spPr>
        <p:txBody>
          <a:bodyPr>
            <a:spAutoFit/>
          </a:bodyPr>
          <a:lstStyle/>
          <a:p>
            <a:pPr algn="ctr" eaLnBrk="0" fontAlgn="base" hangingPunct="0">
              <a:spcBef>
                <a:spcPct val="50000"/>
              </a:spcBef>
              <a:spcAft>
                <a:spcPct val="0"/>
              </a:spcAft>
              <a:buClr>
                <a:srgbClr val="FFCC00"/>
              </a:buClr>
              <a:defRPr/>
            </a:pPr>
            <a:r>
              <a:rPr lang="en-US" sz="3200" b="1" dirty="0">
                <a:solidFill>
                  <a:srgbClr val="FFFF66"/>
                </a:solidFill>
                <a:effectLst>
                  <a:outerShdw blurRad="38100" dist="38100" dir="2700000" algn="tl">
                    <a:srgbClr val="000000"/>
                  </a:outerShdw>
                </a:effectLst>
              </a:rPr>
              <a:t>IMPROVE –IT : Ezetimibe in statin-treated ACS</a:t>
            </a:r>
          </a:p>
        </p:txBody>
      </p:sp>
      <p:sp>
        <p:nvSpPr>
          <p:cNvPr id="587794" name="Text Box 18"/>
          <p:cNvSpPr txBox="1">
            <a:spLocks noChangeArrowheads="1"/>
          </p:cNvSpPr>
          <p:nvPr/>
        </p:nvSpPr>
        <p:spPr bwMode="auto">
          <a:xfrm>
            <a:off x="3132138" y="2492375"/>
            <a:ext cx="792162" cy="396875"/>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r>
              <a:rPr lang="en-US" sz="2000" dirty="0">
                <a:solidFill>
                  <a:srgbClr val="FFFFFF"/>
                </a:solidFill>
                <a:effectLst>
                  <a:outerShdw blurRad="38100" dist="38100" dir="2700000" algn="tl">
                    <a:srgbClr val="000000"/>
                  </a:outerShdw>
                </a:effectLst>
              </a:rPr>
              <a:t>1.10</a:t>
            </a:r>
          </a:p>
        </p:txBody>
      </p:sp>
      <p:sp>
        <p:nvSpPr>
          <p:cNvPr id="587795" name="Text Box 19"/>
          <p:cNvSpPr txBox="1">
            <a:spLocks noChangeArrowheads="1"/>
          </p:cNvSpPr>
          <p:nvPr/>
        </p:nvSpPr>
        <p:spPr bwMode="auto">
          <a:xfrm>
            <a:off x="3685880" y="2492375"/>
            <a:ext cx="1016294" cy="707886"/>
          </a:xfrm>
          <a:prstGeom prst="rect">
            <a:avLst/>
          </a:prstGeom>
          <a:noFill/>
          <a:ln w="9525">
            <a:noFill/>
            <a:miter lim="800000"/>
            <a:headEnd/>
            <a:tailEnd/>
          </a:ln>
          <a:effectLst/>
        </p:spPr>
        <p:txBody>
          <a:bodyPr wrap="square">
            <a:spAutoFit/>
          </a:bodyPr>
          <a:lstStyle/>
          <a:p>
            <a:pPr eaLnBrk="0" fontAlgn="base" hangingPunct="0">
              <a:spcBef>
                <a:spcPct val="0"/>
              </a:spcBef>
              <a:spcAft>
                <a:spcPct val="0"/>
              </a:spcAft>
              <a:defRPr/>
            </a:pPr>
            <a:r>
              <a:rPr lang="en-US" sz="2000" dirty="0">
                <a:solidFill>
                  <a:srgbClr val="FFFFFF"/>
                </a:solidFill>
                <a:effectLst>
                  <a:outerShdw blurRad="38100" dist="38100" dir="2700000" algn="tl">
                    <a:srgbClr val="000000"/>
                  </a:outerShdw>
                </a:effectLst>
              </a:rPr>
              <a:t> 2.46</a:t>
            </a:r>
          </a:p>
          <a:p>
            <a:pPr eaLnBrk="0" fontAlgn="base" hangingPunct="0">
              <a:spcBef>
                <a:spcPct val="0"/>
              </a:spcBef>
              <a:spcAft>
                <a:spcPct val="0"/>
              </a:spcAft>
              <a:defRPr/>
            </a:pPr>
            <a:r>
              <a:rPr lang="en-US" sz="2000" dirty="0">
                <a:solidFill>
                  <a:srgbClr val="FFFFFF"/>
                </a:solidFill>
                <a:effectLst>
                  <a:outerShdw blurRad="38100" dist="38100" dir="2700000" algn="tl">
                    <a:srgbClr val="000000"/>
                  </a:outerShdw>
                </a:effectLst>
              </a:rPr>
              <a:t>(1.80)</a:t>
            </a:r>
          </a:p>
        </p:txBody>
      </p:sp>
      <p:sp>
        <p:nvSpPr>
          <p:cNvPr id="587796" name="Text Box 20"/>
          <p:cNvSpPr txBox="1">
            <a:spLocks noChangeArrowheads="1"/>
          </p:cNvSpPr>
          <p:nvPr/>
        </p:nvSpPr>
        <p:spPr bwMode="auto">
          <a:xfrm>
            <a:off x="7807325" y="2708275"/>
            <a:ext cx="863600" cy="336550"/>
          </a:xfrm>
          <a:prstGeom prst="rect">
            <a:avLst/>
          </a:prstGeom>
          <a:noFill/>
          <a:ln w="9525">
            <a:noFill/>
            <a:miter lim="800000"/>
            <a:headEnd/>
            <a:tailEnd/>
          </a:ln>
          <a:effectLst/>
        </p:spPr>
        <p:txBody>
          <a:bodyPr>
            <a:spAutoFit/>
          </a:bodyPr>
          <a:lstStyle/>
          <a:p>
            <a:pPr eaLnBrk="0" fontAlgn="base" hangingPunct="0">
              <a:spcBef>
                <a:spcPct val="50000"/>
              </a:spcBef>
              <a:spcAft>
                <a:spcPct val="0"/>
              </a:spcAft>
              <a:defRPr/>
            </a:pPr>
            <a:r>
              <a:rPr lang="en-US" sz="1600" b="1" dirty="0">
                <a:solidFill>
                  <a:srgbClr val="FFFF00"/>
                </a:solidFill>
                <a:effectLst>
                  <a:outerShdw blurRad="38100" dist="38100" dir="2700000" algn="tl">
                    <a:srgbClr val="000000"/>
                  </a:outerShdw>
                </a:effectLst>
                <a:latin typeface="Helvetica Neue" pitchFamily="-108" charset="0"/>
              </a:rPr>
              <a:t>p=0.95</a:t>
            </a:r>
            <a:endParaRPr lang="en-US" sz="1600" dirty="0">
              <a:solidFill>
                <a:srgbClr val="FFFF00"/>
              </a:solidFill>
              <a:effectLst>
                <a:outerShdw blurRad="38100" dist="38100" dir="2700000" algn="tl">
                  <a:srgbClr val="000000"/>
                </a:outerShdw>
              </a:effectLst>
              <a:latin typeface="Helvetica Neue" pitchFamily="-108" charset="0"/>
            </a:endParaRPr>
          </a:p>
        </p:txBody>
      </p:sp>
      <p:sp>
        <p:nvSpPr>
          <p:cNvPr id="2" name="TextBox 1"/>
          <p:cNvSpPr txBox="1"/>
          <p:nvPr/>
        </p:nvSpPr>
        <p:spPr>
          <a:xfrm>
            <a:off x="3875058" y="4676201"/>
            <a:ext cx="911651" cy="369332"/>
          </a:xfrm>
          <a:prstGeom prst="rect">
            <a:avLst/>
          </a:prstGeom>
          <a:noFill/>
        </p:spPr>
        <p:txBody>
          <a:bodyPr wrap="square" rtlCol="0">
            <a:spAutoFit/>
          </a:bodyPr>
          <a:lstStyle/>
          <a:p>
            <a:r>
              <a:rPr lang="en-GB" dirty="0"/>
              <a:t>1.40</a:t>
            </a:r>
          </a:p>
        </p:txBody>
      </p:sp>
      <p:sp>
        <p:nvSpPr>
          <p:cNvPr id="3" name="TextBox 2"/>
          <p:cNvSpPr txBox="1"/>
          <p:nvPr/>
        </p:nvSpPr>
        <p:spPr>
          <a:xfrm>
            <a:off x="4011613" y="4870450"/>
            <a:ext cx="184731" cy="369332"/>
          </a:xfrm>
          <a:prstGeom prst="rect">
            <a:avLst/>
          </a:prstGeom>
          <a:noFill/>
        </p:spPr>
        <p:txBody>
          <a:bodyPr wrap="none" rtlCol="0">
            <a:spAutoFit/>
          </a:bodyPr>
          <a:lstStyle/>
          <a:p>
            <a:endParaRPr lang="en-GB" dirty="0"/>
          </a:p>
        </p:txBody>
      </p:sp>
    </p:spTree>
    <p:extLst>
      <p:ext uri="{BB962C8B-B14F-4D97-AF65-F5344CB8AC3E}">
        <p14:creationId xmlns:p14="http://schemas.microsoft.com/office/powerpoint/2010/main" val="196261628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40494"/>
            <a:ext cx="8229600" cy="1143000"/>
          </a:xfrm>
        </p:spPr>
        <p:txBody>
          <a:bodyPr/>
          <a:lstStyle/>
          <a:p>
            <a:r>
              <a:rPr lang="en-GB" dirty="0"/>
              <a:t>Defining recommendations</a:t>
            </a:r>
          </a:p>
        </p:txBody>
      </p:sp>
      <p:sp>
        <p:nvSpPr>
          <p:cNvPr id="8" name="Text Placeholder 7"/>
          <p:cNvSpPr>
            <a:spLocks noGrp="1"/>
          </p:cNvSpPr>
          <p:nvPr>
            <p:ph type="body" idx="1"/>
          </p:nvPr>
        </p:nvSpPr>
        <p:spPr>
          <a:xfrm>
            <a:off x="457200" y="1409303"/>
            <a:ext cx="4040188" cy="639762"/>
          </a:xfrm>
        </p:spPr>
        <p:txBody>
          <a:bodyPr/>
          <a:lstStyle/>
          <a:p>
            <a:pPr algn="ctr"/>
            <a:r>
              <a:rPr lang="en-GB" dirty="0"/>
              <a:t>Targets</a:t>
            </a:r>
          </a:p>
        </p:txBody>
      </p:sp>
      <p:sp>
        <p:nvSpPr>
          <p:cNvPr id="9" name="Content Placeholder 8"/>
          <p:cNvSpPr>
            <a:spLocks noGrp="1"/>
          </p:cNvSpPr>
          <p:nvPr>
            <p:ph sz="half" idx="2"/>
          </p:nvPr>
        </p:nvSpPr>
        <p:spPr>
          <a:xfrm>
            <a:off x="457200" y="2047667"/>
            <a:ext cx="4040188" cy="4078496"/>
          </a:xfrm>
          <a:ln>
            <a:solidFill>
              <a:schemeClr val="tx1"/>
            </a:solidFill>
          </a:ln>
        </p:spPr>
        <p:txBody>
          <a:bodyPr/>
          <a:lstStyle/>
          <a:p>
            <a:r>
              <a:rPr lang="en-GB" dirty="0"/>
              <a:t>Consistent with epidemiology</a:t>
            </a:r>
          </a:p>
          <a:p>
            <a:r>
              <a:rPr lang="en-GB" dirty="0"/>
              <a:t>Rare in clinical trials</a:t>
            </a:r>
          </a:p>
          <a:p>
            <a:r>
              <a:rPr lang="en-GB" dirty="0"/>
              <a:t>Traditional output</a:t>
            </a:r>
          </a:p>
          <a:p>
            <a:r>
              <a:rPr lang="en-GB" dirty="0"/>
              <a:t>Focused on single risk factor</a:t>
            </a:r>
          </a:p>
          <a:p>
            <a:r>
              <a:rPr lang="en-GB" dirty="0"/>
              <a:t>Set on 50</a:t>
            </a:r>
            <a:r>
              <a:rPr lang="en-GB" baseline="30000" dirty="0"/>
              <a:t>th</a:t>
            </a:r>
            <a:r>
              <a:rPr lang="en-GB" dirty="0"/>
              <a:t> centile</a:t>
            </a:r>
          </a:p>
          <a:p>
            <a:r>
              <a:rPr lang="en-GB" dirty="0"/>
              <a:t>Requires multiple monitoring</a:t>
            </a:r>
          </a:p>
        </p:txBody>
      </p:sp>
      <p:sp>
        <p:nvSpPr>
          <p:cNvPr id="10" name="Text Placeholder 9"/>
          <p:cNvSpPr>
            <a:spLocks noGrp="1"/>
          </p:cNvSpPr>
          <p:nvPr>
            <p:ph type="body" sz="quarter" idx="3"/>
          </p:nvPr>
        </p:nvSpPr>
        <p:spPr>
          <a:xfrm>
            <a:off x="4645025" y="1409303"/>
            <a:ext cx="4041775" cy="639762"/>
          </a:xfrm>
        </p:spPr>
        <p:txBody>
          <a:bodyPr/>
          <a:lstStyle/>
          <a:p>
            <a:pPr algn="ctr"/>
            <a:r>
              <a:rPr lang="en-GB" dirty="0"/>
              <a:t>Drug-based</a:t>
            </a:r>
          </a:p>
        </p:txBody>
      </p:sp>
      <p:sp>
        <p:nvSpPr>
          <p:cNvPr id="11" name="Content Placeholder 10"/>
          <p:cNvSpPr>
            <a:spLocks noGrp="1"/>
          </p:cNvSpPr>
          <p:nvPr>
            <p:ph sz="quarter" idx="4"/>
          </p:nvPr>
        </p:nvSpPr>
        <p:spPr>
          <a:xfrm>
            <a:off x="4645025" y="2049065"/>
            <a:ext cx="4041775" cy="4077098"/>
          </a:xfrm>
          <a:ln>
            <a:solidFill>
              <a:schemeClr val="tx1"/>
            </a:solidFill>
          </a:ln>
        </p:spPr>
        <p:txBody>
          <a:bodyPr/>
          <a:lstStyle/>
          <a:p>
            <a:r>
              <a:rPr lang="en-GB" dirty="0"/>
              <a:t>Consistent with trials</a:t>
            </a:r>
          </a:p>
          <a:p>
            <a:pPr lvl="1"/>
            <a:r>
              <a:rPr lang="en-GB" dirty="0"/>
              <a:t>Exception limits defined</a:t>
            </a:r>
          </a:p>
          <a:p>
            <a:r>
              <a:rPr lang="en-GB" dirty="0"/>
              <a:t>Common trial design</a:t>
            </a:r>
          </a:p>
          <a:p>
            <a:r>
              <a:rPr lang="en-GB" dirty="0"/>
              <a:t>Novel output</a:t>
            </a:r>
          </a:p>
          <a:p>
            <a:r>
              <a:rPr lang="en-GB" dirty="0"/>
              <a:t>Focused on overall risk</a:t>
            </a:r>
          </a:p>
          <a:p>
            <a:endParaRPr lang="en-GB" dirty="0"/>
          </a:p>
          <a:p>
            <a:r>
              <a:rPr lang="en-GB" dirty="0"/>
              <a:t>Centile-independent</a:t>
            </a:r>
          </a:p>
          <a:p>
            <a:r>
              <a:rPr lang="en-GB" dirty="0"/>
              <a:t>Minimal monitoring required</a:t>
            </a:r>
          </a:p>
        </p:txBody>
      </p:sp>
    </p:spTree>
    <p:extLst>
      <p:ext uri="{BB962C8B-B14F-4D97-AF65-F5344CB8AC3E}">
        <p14:creationId xmlns:p14="http://schemas.microsoft.com/office/powerpoint/2010/main" val="9673735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Network Blitz">
  <a:themeElements>
    <a:clrScheme name="Network Blitz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fontScheme name="Network Blitz">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Blitz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clrMap bg1="dk2" tx1="lt1" bg2="dk1" tx2="lt2" accent1="accent1" accent2="accent2" accent3="accent3" accent4="accent4" accent5="accent5" accent6="accent6" hlink="hlink" folHlink="folHlink"/>
    </a:extraClrScheme>
    <a:extraClrScheme>
      <a:clrScheme name="Network Blitz 2">
        <a:dk1>
          <a:srgbClr val="000066"/>
        </a:dk1>
        <a:lt1>
          <a:srgbClr val="9CC2E8"/>
        </a:lt1>
        <a:dk2>
          <a:srgbClr val="4D4D4D"/>
        </a:dk2>
        <a:lt2>
          <a:srgbClr val="7DAFE1"/>
        </a:lt2>
        <a:accent1>
          <a:srgbClr val="26D2E4"/>
        </a:accent1>
        <a:accent2>
          <a:srgbClr val="D0E2F4"/>
        </a:accent2>
        <a:accent3>
          <a:srgbClr val="CBDDF2"/>
        </a:accent3>
        <a:accent4>
          <a:srgbClr val="000056"/>
        </a:accent4>
        <a:accent5>
          <a:srgbClr val="ACE5EF"/>
        </a:accent5>
        <a:accent6>
          <a:srgbClr val="BCCDDD"/>
        </a:accent6>
        <a:hlink>
          <a:srgbClr val="003366"/>
        </a:hlink>
        <a:folHlink>
          <a:srgbClr val="666699"/>
        </a:folHlink>
      </a:clrScheme>
      <a:clrMap bg1="lt1" tx1="dk1" bg2="lt2" tx2="dk2" accent1="accent1" accent2="accent2" accent3="accent3" accent4="accent4" accent5="accent5" accent6="accent6" hlink="hlink" folHlink="folHlink"/>
    </a:extraClrScheme>
    <a:extraClrScheme>
      <a:clrScheme name="Network Blitz 3">
        <a:dk1>
          <a:srgbClr val="000000"/>
        </a:dk1>
        <a:lt1>
          <a:srgbClr val="EAEAEA"/>
        </a:lt1>
        <a:dk2>
          <a:srgbClr val="333333"/>
        </a:dk2>
        <a:lt2>
          <a:srgbClr val="DDDDDD"/>
        </a:lt2>
        <a:accent1>
          <a:srgbClr val="C0C0C0"/>
        </a:accent1>
        <a:accent2>
          <a:srgbClr val="FFFFFF"/>
        </a:accent2>
        <a:accent3>
          <a:srgbClr val="F3F3F3"/>
        </a:accent3>
        <a:accent4>
          <a:srgbClr val="000000"/>
        </a:accent4>
        <a:accent5>
          <a:srgbClr val="DCDCDC"/>
        </a:accent5>
        <a:accent6>
          <a:srgbClr val="E7E7E7"/>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Network Blitz 4">
        <a:dk1>
          <a:srgbClr val="002E2D"/>
        </a:dk1>
        <a:lt1>
          <a:srgbClr val="FFFFFF"/>
        </a:lt1>
        <a:dk2>
          <a:srgbClr val="005250"/>
        </a:dk2>
        <a:lt2>
          <a:srgbClr val="FFCC00"/>
        </a:lt2>
        <a:accent1>
          <a:srgbClr val="9CE157"/>
        </a:accent1>
        <a:accent2>
          <a:srgbClr val="00817E"/>
        </a:accent2>
        <a:accent3>
          <a:srgbClr val="AAB3B3"/>
        </a:accent3>
        <a:accent4>
          <a:srgbClr val="DADADA"/>
        </a:accent4>
        <a:accent5>
          <a:srgbClr val="CBEEB4"/>
        </a:accent5>
        <a:accent6>
          <a:srgbClr val="007472"/>
        </a:accent6>
        <a:hlink>
          <a:srgbClr val="FFFF99"/>
        </a:hlink>
        <a:folHlink>
          <a:srgbClr val="CCCC00"/>
        </a:folHlink>
      </a:clrScheme>
      <a:clrMap bg1="dk2" tx1="lt1" bg2="dk1" tx2="lt2" accent1="accent1" accent2="accent2" accent3="accent3" accent4="accent4" accent5="accent5" accent6="accent6" hlink="hlink" folHlink="folHlink"/>
    </a:extraClrScheme>
    <a:extraClrScheme>
      <a:clrScheme name="Network Blitz 5">
        <a:dk1>
          <a:srgbClr val="291A4C"/>
        </a:dk1>
        <a:lt1>
          <a:srgbClr val="FFFFFF"/>
        </a:lt1>
        <a:dk2>
          <a:srgbClr val="3B256B"/>
        </a:dk2>
        <a:lt2>
          <a:srgbClr val="FFCC00"/>
        </a:lt2>
        <a:accent1>
          <a:srgbClr val="6EBFCA"/>
        </a:accent1>
        <a:accent2>
          <a:srgbClr val="56369C"/>
        </a:accent2>
        <a:accent3>
          <a:srgbClr val="AFACBA"/>
        </a:accent3>
        <a:accent4>
          <a:srgbClr val="DADADA"/>
        </a:accent4>
        <a:accent5>
          <a:srgbClr val="BADCE1"/>
        </a:accent5>
        <a:accent6>
          <a:srgbClr val="4D308D"/>
        </a:accent6>
        <a:hlink>
          <a:srgbClr val="CCCCFF"/>
        </a:hlink>
        <a:folHlink>
          <a:srgbClr val="666699"/>
        </a:folHlink>
      </a:clrScheme>
      <a:clrMap bg1="dk2" tx1="lt1" bg2="dk1" tx2="lt2" accent1="accent1" accent2="accent2" accent3="accent3" accent4="accent4" accent5="accent5" accent6="accent6" hlink="hlink" folHlink="folHlink"/>
    </a:extraClrScheme>
    <a:extraClrScheme>
      <a:clrScheme name="Network Blitz 6">
        <a:dk1>
          <a:srgbClr val="511D30"/>
        </a:dk1>
        <a:lt1>
          <a:srgbClr val="FFFFFF"/>
        </a:lt1>
        <a:dk2>
          <a:srgbClr val="6D2740"/>
        </a:dk2>
        <a:lt2>
          <a:srgbClr val="FDD409"/>
        </a:lt2>
        <a:accent1>
          <a:srgbClr val="FDB83B"/>
        </a:accent1>
        <a:accent2>
          <a:srgbClr val="9D395D"/>
        </a:accent2>
        <a:accent3>
          <a:srgbClr val="BAACAF"/>
        </a:accent3>
        <a:accent4>
          <a:srgbClr val="DADADA"/>
        </a:accent4>
        <a:accent5>
          <a:srgbClr val="FED8AF"/>
        </a:accent5>
        <a:accent6>
          <a:srgbClr val="8E3353"/>
        </a:accent6>
        <a:hlink>
          <a:srgbClr val="FF99CC"/>
        </a:hlink>
        <a:folHlink>
          <a:srgbClr val="D60093"/>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etwork Blitz" id="{C84485A1-A964-4096-BCD6-4C006DE09DC8}" vid="{6C98C3A0-E7D3-464A-8F33-5121F95B3C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Network Blitz</Template>
  <TotalTime>121</TotalTime>
  <Words>792</Words>
  <Application>Microsoft Office PowerPoint</Application>
  <PresentationFormat>On-screen Show (4:3)</PresentationFormat>
  <Paragraphs>107</Paragraphs>
  <Slides>7</Slides>
  <Notes>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7" baseType="lpstr">
      <vt:lpstr>ＭＳ Ｐゴシック</vt:lpstr>
      <vt:lpstr>Arial</vt:lpstr>
      <vt:lpstr>Arial Black</vt:lpstr>
      <vt:lpstr>Calibri</vt:lpstr>
      <vt:lpstr>Helvetica</vt:lpstr>
      <vt:lpstr>Helvetica Neue</vt:lpstr>
      <vt:lpstr>Times</vt:lpstr>
      <vt:lpstr>Wingdings</vt:lpstr>
      <vt:lpstr>Network Blitz</vt:lpstr>
      <vt:lpstr>Worksheet</vt:lpstr>
      <vt:lpstr>Looking to FOURIER:   What do the trials tell us about LDL lowering and cardiovascular events?  </vt:lpstr>
      <vt:lpstr>NICE –CG 181 Continuum of CVD Risk and its treatment</vt:lpstr>
      <vt:lpstr>GLAGOV: Mean On-Treatment  LDL-C vs. Change in PAV</vt:lpstr>
      <vt:lpstr>IVUS studies: Change in atheroma volume vs.  LDL-C</vt:lpstr>
      <vt:lpstr>Meta-analyses of CHD vs LDL-C and Incremental effects of lipid drugs</vt:lpstr>
      <vt:lpstr>PowerPoint Presentation</vt:lpstr>
      <vt:lpstr>Defining recommendations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Wierzbicki</dc:creator>
  <cp:lastModifiedBy>Jane</cp:lastModifiedBy>
  <cp:revision>16</cp:revision>
  <dcterms:created xsi:type="dcterms:W3CDTF">2017-02-27T20:50:33Z</dcterms:created>
  <dcterms:modified xsi:type="dcterms:W3CDTF">2017-03-06T18:18:56Z</dcterms:modified>
</cp:coreProperties>
</file>